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Anton" charset="1" panose="00000500000000000000"/>
      <p:regular r:id="rId20"/>
    </p:embeddedFont>
    <p:embeddedFont>
      <p:font typeface="Poppins" charset="1" panose="00000500000000000000"/>
      <p:regular r:id="rId21"/>
    </p:embeddedFont>
    <p:embeddedFont>
      <p:font typeface="Canva Sans" charset="1" panose="020B0503030501040103"/>
      <p:regular r:id="rId22"/>
    </p:embeddedFont>
    <p:embeddedFont>
      <p:font typeface="Canva Sans Bold" charset="1" panose="020B08030305010401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gif"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0861334" y="4598030"/>
            <a:ext cx="15304372" cy="15304372"/>
          </a:xfrm>
          <a:custGeom>
            <a:avLst/>
            <a:gdLst/>
            <a:ahLst/>
            <a:cxnLst/>
            <a:rect r="r" b="b" t="t" l="l"/>
            <a:pathLst>
              <a:path h="15304372" w="15304372">
                <a:moveTo>
                  <a:pt x="0" y="0"/>
                </a:moveTo>
                <a:lnTo>
                  <a:pt x="15304372" y="0"/>
                </a:lnTo>
                <a:lnTo>
                  <a:pt x="15304372" y="15304372"/>
                </a:lnTo>
                <a:lnTo>
                  <a:pt x="0" y="15304372"/>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12" id="12"/>
          <p:cNvPicPr>
            <a:picLocks noChangeAspect="true"/>
          </p:cNvPicPr>
          <p:nvPr/>
        </p:nvPicPr>
        <p:blipFill>
          <a:blip r:embed="rId4"/>
          <a:srcRect l="0" t="0" r="0" b="0"/>
          <a:stretch>
            <a:fillRect/>
          </a:stretch>
        </p:blipFill>
        <p:spPr>
          <a:xfrm flipH="true" flipV="false" rot="0">
            <a:off x="10527156" y="742462"/>
            <a:ext cx="3958208" cy="1899940"/>
          </a:xfrm>
          <a:prstGeom prst="rect">
            <a:avLst/>
          </a:prstGeom>
        </p:spPr>
      </p:pic>
      <p:pic>
        <p:nvPicPr>
          <p:cNvPr name="Picture 13" id="13"/>
          <p:cNvPicPr>
            <a:picLocks noChangeAspect="true"/>
          </p:cNvPicPr>
          <p:nvPr/>
        </p:nvPicPr>
        <p:blipFill>
          <a:blip r:embed="rId4"/>
          <a:srcRect l="0" t="0" r="0" b="0"/>
          <a:stretch>
            <a:fillRect/>
          </a:stretch>
        </p:blipFill>
        <p:spPr>
          <a:xfrm flipH="true" flipV="false" rot="0">
            <a:off x="12812316" y="7644598"/>
            <a:ext cx="3958208" cy="1899940"/>
          </a:xfrm>
          <a:prstGeom prst="rect">
            <a:avLst/>
          </a:prstGeom>
        </p:spPr>
      </p:pic>
      <p:grpSp>
        <p:nvGrpSpPr>
          <p:cNvPr name="Group 14" id="14"/>
          <p:cNvGrpSpPr/>
          <p:nvPr/>
        </p:nvGrpSpPr>
        <p:grpSpPr>
          <a:xfrm rot="0">
            <a:off x="-1911889" y="5417287"/>
            <a:ext cx="9768125" cy="1818800"/>
            <a:chOff x="0" y="0"/>
            <a:chExt cx="2139978" cy="398458"/>
          </a:xfrm>
        </p:grpSpPr>
        <p:sp>
          <p:nvSpPr>
            <p:cNvPr name="Freeform 15" id="15"/>
            <p:cNvSpPr/>
            <p:nvPr/>
          </p:nvSpPr>
          <p:spPr>
            <a:xfrm flipH="false" flipV="false" rot="0">
              <a:off x="0" y="0"/>
              <a:ext cx="2139978" cy="398459"/>
            </a:xfrm>
            <a:custGeom>
              <a:avLst/>
              <a:gdLst/>
              <a:ahLst/>
              <a:cxnLst/>
              <a:rect r="r" b="b" t="t" l="l"/>
              <a:pathLst>
                <a:path h="398459" w="2139978">
                  <a:moveTo>
                    <a:pt x="0" y="0"/>
                  </a:moveTo>
                  <a:lnTo>
                    <a:pt x="2139978" y="0"/>
                  </a:lnTo>
                  <a:lnTo>
                    <a:pt x="2139978" y="398459"/>
                  </a:lnTo>
                  <a:lnTo>
                    <a:pt x="0" y="398459"/>
                  </a:lnTo>
                  <a:close/>
                </a:path>
              </a:pathLst>
            </a:custGeom>
            <a:gradFill rotWithShape="true">
              <a:gsLst>
                <a:gs pos="0">
                  <a:srgbClr val="3428BA">
                    <a:alpha val="100000"/>
                  </a:srgbClr>
                </a:gs>
                <a:gs pos="100000">
                  <a:srgbClr val="5FA2DB">
                    <a:alpha val="100000"/>
                  </a:srgbClr>
                </a:gs>
              </a:gsLst>
              <a:lin ang="0"/>
            </a:gradFill>
          </p:spPr>
        </p:sp>
        <p:sp>
          <p:nvSpPr>
            <p:cNvPr name="TextBox 16" id="16"/>
            <p:cNvSpPr txBox="true"/>
            <p:nvPr/>
          </p:nvSpPr>
          <p:spPr>
            <a:xfrm>
              <a:off x="0" y="-38100"/>
              <a:ext cx="2139978" cy="436558"/>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095704" y="1189619"/>
            <a:ext cx="1581549" cy="158154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614590" y="3565108"/>
            <a:ext cx="5859013" cy="1965474"/>
          </a:xfrm>
          <a:prstGeom prst="rect">
            <a:avLst/>
          </a:prstGeom>
        </p:spPr>
        <p:txBody>
          <a:bodyPr anchor="t" rtlCol="false" tIns="0" lIns="0" bIns="0" rIns="0">
            <a:spAutoFit/>
          </a:bodyPr>
          <a:lstStyle/>
          <a:p>
            <a:pPr algn="l">
              <a:lnSpc>
                <a:spcPts val="16091"/>
              </a:lnSpc>
              <a:spcBef>
                <a:spcPct val="0"/>
              </a:spcBef>
            </a:pPr>
            <a:r>
              <a:rPr lang="en-US" sz="11494">
                <a:solidFill>
                  <a:srgbClr val="3428BA"/>
                </a:solidFill>
                <a:latin typeface="Anton"/>
                <a:ea typeface="Anton"/>
                <a:cs typeface="Anton"/>
                <a:sym typeface="Anton"/>
              </a:rPr>
              <a:t>CLOUD</a:t>
            </a:r>
          </a:p>
        </p:txBody>
      </p:sp>
      <p:sp>
        <p:nvSpPr>
          <p:cNvPr name="TextBox 21" id="21"/>
          <p:cNvSpPr txBox="true"/>
          <p:nvPr/>
        </p:nvSpPr>
        <p:spPr>
          <a:xfrm rot="0">
            <a:off x="1614590" y="5291060"/>
            <a:ext cx="6989220" cy="1965474"/>
          </a:xfrm>
          <a:prstGeom prst="rect">
            <a:avLst/>
          </a:prstGeom>
        </p:spPr>
        <p:txBody>
          <a:bodyPr anchor="t" rtlCol="false" tIns="0" lIns="0" bIns="0" rIns="0">
            <a:spAutoFit/>
          </a:bodyPr>
          <a:lstStyle/>
          <a:p>
            <a:pPr algn="l">
              <a:lnSpc>
                <a:spcPts val="16091"/>
              </a:lnSpc>
              <a:spcBef>
                <a:spcPct val="0"/>
              </a:spcBef>
            </a:pPr>
            <a:r>
              <a:rPr lang="en-US" sz="11494">
                <a:solidFill>
                  <a:srgbClr val="FFFFFF"/>
                </a:solidFill>
                <a:latin typeface="Anton"/>
                <a:ea typeface="Anton"/>
                <a:cs typeface="Anton"/>
                <a:sym typeface="Anton"/>
              </a:rPr>
              <a:t>COMPUTING</a:t>
            </a:r>
          </a:p>
        </p:txBody>
      </p:sp>
      <p:sp>
        <p:nvSpPr>
          <p:cNvPr name="Freeform 22" id="22"/>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898347" y="4293879"/>
            <a:ext cx="22247141" cy="2599093"/>
            <a:chOff x="0" y="0"/>
            <a:chExt cx="5302669" cy="619501"/>
          </a:xfrm>
        </p:grpSpPr>
        <p:sp>
          <p:nvSpPr>
            <p:cNvPr name="Freeform 3" id="3"/>
            <p:cNvSpPr/>
            <p:nvPr/>
          </p:nvSpPr>
          <p:spPr>
            <a:xfrm flipH="false" flipV="false" rot="0">
              <a:off x="0" y="0"/>
              <a:ext cx="5302669" cy="619501"/>
            </a:xfrm>
            <a:custGeom>
              <a:avLst/>
              <a:gdLst/>
              <a:ahLst/>
              <a:cxnLst/>
              <a:rect r="r" b="b" t="t" l="l"/>
              <a:pathLst>
                <a:path h="619501" w="5302669">
                  <a:moveTo>
                    <a:pt x="0" y="0"/>
                  </a:moveTo>
                  <a:lnTo>
                    <a:pt x="5302669" y="0"/>
                  </a:lnTo>
                  <a:lnTo>
                    <a:pt x="5302669" y="619501"/>
                  </a:lnTo>
                  <a:lnTo>
                    <a:pt x="0" y="619501"/>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65760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7955188" y="3958094"/>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7" id="7"/>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329344" y="660436"/>
            <a:ext cx="3518635" cy="3518635"/>
          </a:xfrm>
          <a:custGeom>
            <a:avLst/>
            <a:gdLst/>
            <a:ahLst/>
            <a:cxnLst/>
            <a:rect r="r" b="b" t="t" l="l"/>
            <a:pathLst>
              <a:path h="3518635" w="3518635">
                <a:moveTo>
                  <a:pt x="0" y="0"/>
                </a:moveTo>
                <a:lnTo>
                  <a:pt x="3518635" y="0"/>
                </a:lnTo>
                <a:lnTo>
                  <a:pt x="3518635" y="3518635"/>
                </a:lnTo>
                <a:lnTo>
                  <a:pt x="0" y="35186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851707" y="4607262"/>
            <a:ext cx="13451994" cy="2297051"/>
          </a:xfrm>
          <a:prstGeom prst="rect">
            <a:avLst/>
          </a:prstGeom>
        </p:spPr>
        <p:txBody>
          <a:bodyPr anchor="t" rtlCol="false" tIns="0" lIns="0" bIns="0" rIns="0">
            <a:spAutoFit/>
          </a:bodyPr>
          <a:lstStyle/>
          <a:p>
            <a:pPr algn="ctr">
              <a:lnSpc>
                <a:spcPts val="3065"/>
              </a:lnSpc>
              <a:spcBef>
                <a:spcPct val="0"/>
              </a:spcBef>
            </a:pPr>
            <a:r>
              <a:rPr lang="en-US" sz="2189">
                <a:solidFill>
                  <a:srgbClr val="FFFFFF"/>
                </a:solidFill>
                <a:latin typeface="Poppins"/>
                <a:ea typeface="Poppins"/>
                <a:cs typeface="Poppins"/>
                <a:sym typeface="Poppins"/>
              </a:rPr>
              <a:t>A private cloud is a computing environment that is dedicated to a single organization or entity. It is designed to offer the benefits of cloud computing, such as scalability, flexibility, and self-service provisioning while providing a higher level of control, security, and privacy compared to public cloud offerings. In a private cloud, the infrastructure and resources are owned and operated by the organization itself or by a third-party provider exclusively serving that organization.</a:t>
            </a:r>
          </a:p>
        </p:txBody>
      </p:sp>
      <p:sp>
        <p:nvSpPr>
          <p:cNvPr name="Freeform 10" id="10"/>
          <p:cNvSpPr/>
          <p:nvPr/>
        </p:nvSpPr>
        <p:spPr>
          <a:xfrm flipH="false" flipV="false" rot="0">
            <a:off x="-2487975" y="6523313"/>
            <a:ext cx="5794139" cy="5794139"/>
          </a:xfrm>
          <a:custGeom>
            <a:avLst/>
            <a:gdLst/>
            <a:ahLst/>
            <a:cxnLst/>
            <a:rect r="r" b="b" t="t" l="l"/>
            <a:pathLst>
              <a:path h="5794139" w="5794139">
                <a:moveTo>
                  <a:pt x="0" y="0"/>
                </a:moveTo>
                <a:lnTo>
                  <a:pt x="5794139" y="0"/>
                </a:lnTo>
                <a:lnTo>
                  <a:pt x="5794139" y="5794139"/>
                </a:lnTo>
                <a:lnTo>
                  <a:pt x="0" y="57941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4392042" y="498511"/>
            <a:ext cx="9666363" cy="4413435"/>
          </a:xfrm>
          <a:prstGeom prst="rect">
            <a:avLst/>
          </a:prstGeom>
        </p:spPr>
        <p:txBody>
          <a:bodyPr anchor="t" rtlCol="false" tIns="0" lIns="0" bIns="0" rIns="0">
            <a:spAutoFit/>
          </a:bodyPr>
          <a:lstStyle/>
          <a:p>
            <a:pPr algn="ctr">
              <a:lnSpc>
                <a:spcPts val="11747"/>
              </a:lnSpc>
            </a:pPr>
            <a:r>
              <a:rPr lang="en-US" sz="8391">
                <a:solidFill>
                  <a:srgbClr val="3428BA"/>
                </a:solidFill>
                <a:latin typeface="Anton"/>
                <a:ea typeface="Anton"/>
                <a:cs typeface="Anton"/>
                <a:sym typeface="Anton"/>
              </a:rPr>
              <a:t>PRIVATE CLOUD</a:t>
            </a:r>
          </a:p>
          <a:p>
            <a:pPr algn="ctr">
              <a:lnSpc>
                <a:spcPts val="11747"/>
              </a:lnSpc>
            </a:pPr>
          </a:p>
          <a:p>
            <a:pPr algn="ctr">
              <a:lnSpc>
                <a:spcPts val="11747"/>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898347" y="4293879"/>
            <a:ext cx="22247141" cy="2599093"/>
            <a:chOff x="0" y="0"/>
            <a:chExt cx="5302669" cy="619501"/>
          </a:xfrm>
        </p:grpSpPr>
        <p:sp>
          <p:nvSpPr>
            <p:cNvPr name="Freeform 3" id="3"/>
            <p:cNvSpPr/>
            <p:nvPr/>
          </p:nvSpPr>
          <p:spPr>
            <a:xfrm flipH="false" flipV="false" rot="0">
              <a:off x="0" y="0"/>
              <a:ext cx="5302669" cy="619501"/>
            </a:xfrm>
            <a:custGeom>
              <a:avLst/>
              <a:gdLst/>
              <a:ahLst/>
              <a:cxnLst/>
              <a:rect r="r" b="b" t="t" l="l"/>
              <a:pathLst>
                <a:path h="619501" w="5302669">
                  <a:moveTo>
                    <a:pt x="0" y="0"/>
                  </a:moveTo>
                  <a:lnTo>
                    <a:pt x="5302669" y="0"/>
                  </a:lnTo>
                  <a:lnTo>
                    <a:pt x="5302669" y="619501"/>
                  </a:lnTo>
                  <a:lnTo>
                    <a:pt x="0" y="619501"/>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65760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7955188" y="3958094"/>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7" id="7"/>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329344" y="660436"/>
            <a:ext cx="3518635" cy="3518635"/>
          </a:xfrm>
          <a:custGeom>
            <a:avLst/>
            <a:gdLst/>
            <a:ahLst/>
            <a:cxnLst/>
            <a:rect r="r" b="b" t="t" l="l"/>
            <a:pathLst>
              <a:path h="3518635" w="3518635">
                <a:moveTo>
                  <a:pt x="0" y="0"/>
                </a:moveTo>
                <a:lnTo>
                  <a:pt x="3518635" y="0"/>
                </a:lnTo>
                <a:lnTo>
                  <a:pt x="3518635" y="3518635"/>
                </a:lnTo>
                <a:lnTo>
                  <a:pt x="0" y="35186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851707" y="4607262"/>
            <a:ext cx="13451994" cy="2297051"/>
          </a:xfrm>
          <a:prstGeom prst="rect">
            <a:avLst/>
          </a:prstGeom>
        </p:spPr>
        <p:txBody>
          <a:bodyPr anchor="t" rtlCol="false" tIns="0" lIns="0" bIns="0" rIns="0">
            <a:spAutoFit/>
          </a:bodyPr>
          <a:lstStyle/>
          <a:p>
            <a:pPr algn="ctr">
              <a:lnSpc>
                <a:spcPts val="3065"/>
              </a:lnSpc>
              <a:spcBef>
                <a:spcPct val="0"/>
              </a:spcBef>
            </a:pPr>
            <a:r>
              <a:rPr lang="en-US" sz="2189">
                <a:solidFill>
                  <a:srgbClr val="FFFFFF"/>
                </a:solidFill>
                <a:latin typeface="Poppins"/>
                <a:ea typeface="Poppins"/>
                <a:cs typeface="Poppins"/>
                <a:sym typeface="Poppins"/>
              </a:rPr>
              <a:t>A community cloud is a type of cloud computing deployment model that is shared by multiple organizations or entities with common interests or requirements. It is designed to provide a collaborative and shared computing environment while addressing the specific needs and concerns of a particular community. In a community cloud, the infrastructure, applications, and resources are accessible and used by multiple organizations that belong to the same community.</a:t>
            </a:r>
          </a:p>
        </p:txBody>
      </p:sp>
      <p:sp>
        <p:nvSpPr>
          <p:cNvPr name="Freeform 10" id="10"/>
          <p:cNvSpPr/>
          <p:nvPr/>
        </p:nvSpPr>
        <p:spPr>
          <a:xfrm flipH="false" flipV="false" rot="0">
            <a:off x="-2487975" y="6523313"/>
            <a:ext cx="5794139" cy="5794139"/>
          </a:xfrm>
          <a:custGeom>
            <a:avLst/>
            <a:gdLst/>
            <a:ahLst/>
            <a:cxnLst/>
            <a:rect r="r" b="b" t="t" l="l"/>
            <a:pathLst>
              <a:path h="5794139" w="5794139">
                <a:moveTo>
                  <a:pt x="0" y="0"/>
                </a:moveTo>
                <a:lnTo>
                  <a:pt x="5794139" y="0"/>
                </a:lnTo>
                <a:lnTo>
                  <a:pt x="5794139" y="5794139"/>
                </a:lnTo>
                <a:lnTo>
                  <a:pt x="0" y="57941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4392042" y="498511"/>
            <a:ext cx="9666363" cy="4413435"/>
          </a:xfrm>
          <a:prstGeom prst="rect">
            <a:avLst/>
          </a:prstGeom>
        </p:spPr>
        <p:txBody>
          <a:bodyPr anchor="t" rtlCol="false" tIns="0" lIns="0" bIns="0" rIns="0">
            <a:spAutoFit/>
          </a:bodyPr>
          <a:lstStyle/>
          <a:p>
            <a:pPr algn="ctr">
              <a:lnSpc>
                <a:spcPts val="11747"/>
              </a:lnSpc>
            </a:pPr>
            <a:r>
              <a:rPr lang="en-US" sz="8391">
                <a:solidFill>
                  <a:srgbClr val="3428BA"/>
                </a:solidFill>
                <a:latin typeface="Anton"/>
                <a:ea typeface="Anton"/>
                <a:cs typeface="Anton"/>
                <a:sym typeface="Anton"/>
              </a:rPr>
              <a:t>COMMUNITY CLOUD</a:t>
            </a:r>
          </a:p>
          <a:p>
            <a:pPr algn="ctr">
              <a:lnSpc>
                <a:spcPts val="11747"/>
              </a:lnSpc>
            </a:pPr>
          </a:p>
          <a:p>
            <a:pPr algn="ctr">
              <a:lnSpc>
                <a:spcPts val="11747"/>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898347" y="4293879"/>
            <a:ext cx="22247141" cy="2599093"/>
            <a:chOff x="0" y="0"/>
            <a:chExt cx="5302669" cy="619501"/>
          </a:xfrm>
        </p:grpSpPr>
        <p:sp>
          <p:nvSpPr>
            <p:cNvPr name="Freeform 3" id="3"/>
            <p:cNvSpPr/>
            <p:nvPr/>
          </p:nvSpPr>
          <p:spPr>
            <a:xfrm flipH="false" flipV="false" rot="0">
              <a:off x="0" y="0"/>
              <a:ext cx="5302669" cy="619501"/>
            </a:xfrm>
            <a:custGeom>
              <a:avLst/>
              <a:gdLst/>
              <a:ahLst/>
              <a:cxnLst/>
              <a:rect r="r" b="b" t="t" l="l"/>
              <a:pathLst>
                <a:path h="619501" w="5302669">
                  <a:moveTo>
                    <a:pt x="0" y="0"/>
                  </a:moveTo>
                  <a:lnTo>
                    <a:pt x="5302669" y="0"/>
                  </a:lnTo>
                  <a:lnTo>
                    <a:pt x="5302669" y="619501"/>
                  </a:lnTo>
                  <a:lnTo>
                    <a:pt x="0" y="619501"/>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65760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7955188" y="3958094"/>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7" id="7"/>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329344" y="660436"/>
            <a:ext cx="3518635" cy="3518635"/>
          </a:xfrm>
          <a:custGeom>
            <a:avLst/>
            <a:gdLst/>
            <a:ahLst/>
            <a:cxnLst/>
            <a:rect r="r" b="b" t="t" l="l"/>
            <a:pathLst>
              <a:path h="3518635" w="3518635">
                <a:moveTo>
                  <a:pt x="0" y="0"/>
                </a:moveTo>
                <a:lnTo>
                  <a:pt x="3518635" y="0"/>
                </a:lnTo>
                <a:lnTo>
                  <a:pt x="3518635" y="3518635"/>
                </a:lnTo>
                <a:lnTo>
                  <a:pt x="0" y="35186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851707" y="4607262"/>
            <a:ext cx="13451994" cy="2297051"/>
          </a:xfrm>
          <a:prstGeom prst="rect">
            <a:avLst/>
          </a:prstGeom>
        </p:spPr>
        <p:txBody>
          <a:bodyPr anchor="t" rtlCol="false" tIns="0" lIns="0" bIns="0" rIns="0">
            <a:spAutoFit/>
          </a:bodyPr>
          <a:lstStyle/>
          <a:p>
            <a:pPr algn="ctr">
              <a:lnSpc>
                <a:spcPts val="3065"/>
              </a:lnSpc>
              <a:spcBef>
                <a:spcPct val="0"/>
              </a:spcBef>
            </a:pPr>
            <a:r>
              <a:rPr lang="en-US" sz="2189">
                <a:solidFill>
                  <a:srgbClr val="FFFFFF"/>
                </a:solidFill>
                <a:latin typeface="Poppins"/>
                <a:ea typeface="Poppins"/>
                <a:cs typeface="Poppins"/>
                <a:sym typeface="Poppins"/>
              </a:rPr>
              <a:t>Hybrid cloud is a cloud computing environment that combines the use of both public and private cloud services, allowing organizations to leverage the benefits of both models. It enables seamless integration and orchestration between public and private clouds, creating a unified infrastructure that offers flexibility, scalability, and control. In a hybrid cloud, applications, data, and workloads can be dynamically distributed between public and private cloud resources based on specific requirements.</a:t>
            </a:r>
          </a:p>
        </p:txBody>
      </p:sp>
      <p:sp>
        <p:nvSpPr>
          <p:cNvPr name="Freeform 10" id="10"/>
          <p:cNvSpPr/>
          <p:nvPr/>
        </p:nvSpPr>
        <p:spPr>
          <a:xfrm flipH="false" flipV="false" rot="0">
            <a:off x="-2487975" y="6523313"/>
            <a:ext cx="5794139" cy="5794139"/>
          </a:xfrm>
          <a:custGeom>
            <a:avLst/>
            <a:gdLst/>
            <a:ahLst/>
            <a:cxnLst/>
            <a:rect r="r" b="b" t="t" l="l"/>
            <a:pathLst>
              <a:path h="5794139" w="5794139">
                <a:moveTo>
                  <a:pt x="0" y="0"/>
                </a:moveTo>
                <a:lnTo>
                  <a:pt x="5794139" y="0"/>
                </a:lnTo>
                <a:lnTo>
                  <a:pt x="5794139" y="5794139"/>
                </a:lnTo>
                <a:lnTo>
                  <a:pt x="0" y="57941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4392042" y="498511"/>
            <a:ext cx="9666363" cy="4413435"/>
          </a:xfrm>
          <a:prstGeom prst="rect">
            <a:avLst/>
          </a:prstGeom>
        </p:spPr>
        <p:txBody>
          <a:bodyPr anchor="t" rtlCol="false" tIns="0" lIns="0" bIns="0" rIns="0">
            <a:spAutoFit/>
          </a:bodyPr>
          <a:lstStyle/>
          <a:p>
            <a:pPr algn="ctr">
              <a:lnSpc>
                <a:spcPts val="11747"/>
              </a:lnSpc>
            </a:pPr>
            <a:r>
              <a:rPr lang="en-US" sz="8391">
                <a:solidFill>
                  <a:srgbClr val="3428BA"/>
                </a:solidFill>
                <a:latin typeface="Anton"/>
                <a:ea typeface="Anton"/>
                <a:cs typeface="Anton"/>
                <a:sym typeface="Anton"/>
              </a:rPr>
              <a:t>HYBRID CLOUD</a:t>
            </a:r>
          </a:p>
          <a:p>
            <a:pPr algn="ctr">
              <a:lnSpc>
                <a:spcPts val="11747"/>
              </a:lnSpc>
            </a:pPr>
          </a:p>
          <a:p>
            <a:pPr algn="ctr">
              <a:lnSpc>
                <a:spcPts val="11747"/>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79570" y="5269548"/>
            <a:ext cx="22247141" cy="3988752"/>
            <a:chOff x="0" y="0"/>
            <a:chExt cx="5302669" cy="950730"/>
          </a:xfrm>
        </p:grpSpPr>
        <p:sp>
          <p:nvSpPr>
            <p:cNvPr name="Freeform 4" id="4"/>
            <p:cNvSpPr/>
            <p:nvPr/>
          </p:nvSpPr>
          <p:spPr>
            <a:xfrm flipH="false" flipV="false" rot="0">
              <a:off x="0" y="0"/>
              <a:ext cx="5302669" cy="950730"/>
            </a:xfrm>
            <a:custGeom>
              <a:avLst/>
              <a:gdLst/>
              <a:ahLst/>
              <a:cxnLst/>
              <a:rect r="r" b="b" t="t" l="l"/>
              <a:pathLst>
                <a:path h="950730" w="5302669">
                  <a:moveTo>
                    <a:pt x="0" y="0"/>
                  </a:moveTo>
                  <a:lnTo>
                    <a:pt x="5302669" y="0"/>
                  </a:lnTo>
                  <a:lnTo>
                    <a:pt x="5302669" y="950730"/>
                  </a:lnTo>
                  <a:lnTo>
                    <a:pt x="0" y="95073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5302669" cy="98883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33017" y="2427284"/>
            <a:ext cx="5077990" cy="50779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138572" y="1605667"/>
            <a:ext cx="2147544" cy="214754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6974222" y="6837175"/>
            <a:ext cx="452954" cy="452954"/>
          </a:xfrm>
          <a:custGeom>
            <a:avLst/>
            <a:gdLst/>
            <a:ahLst/>
            <a:cxnLst/>
            <a:rect r="r" b="b" t="t" l="l"/>
            <a:pathLst>
              <a:path h="452954" w="452954">
                <a:moveTo>
                  <a:pt x="0" y="0"/>
                </a:moveTo>
                <a:lnTo>
                  <a:pt x="452954" y="0"/>
                </a:lnTo>
                <a:lnTo>
                  <a:pt x="452954" y="452954"/>
                </a:lnTo>
                <a:lnTo>
                  <a:pt x="0" y="4529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6974222" y="5726748"/>
            <a:ext cx="452954" cy="452954"/>
          </a:xfrm>
          <a:custGeom>
            <a:avLst/>
            <a:gdLst/>
            <a:ahLst/>
            <a:cxnLst/>
            <a:rect r="r" b="b" t="t" l="l"/>
            <a:pathLst>
              <a:path h="452954" w="452954">
                <a:moveTo>
                  <a:pt x="0" y="0"/>
                </a:moveTo>
                <a:lnTo>
                  <a:pt x="452954" y="0"/>
                </a:lnTo>
                <a:lnTo>
                  <a:pt x="452954" y="452954"/>
                </a:lnTo>
                <a:lnTo>
                  <a:pt x="0" y="4529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6678499" y="2176894"/>
            <a:ext cx="8592580" cy="2435429"/>
          </a:xfrm>
          <a:prstGeom prst="rect">
            <a:avLst/>
          </a:prstGeom>
        </p:spPr>
        <p:txBody>
          <a:bodyPr anchor="t" rtlCol="false" tIns="0" lIns="0" bIns="0" rIns="0">
            <a:spAutoFit/>
          </a:bodyPr>
          <a:lstStyle/>
          <a:p>
            <a:pPr algn="l">
              <a:lnSpc>
                <a:spcPts val="19929"/>
              </a:lnSpc>
              <a:spcBef>
                <a:spcPct val="0"/>
              </a:spcBef>
            </a:pPr>
            <a:r>
              <a:rPr lang="en-US" sz="14235">
                <a:solidFill>
                  <a:srgbClr val="3428BA"/>
                </a:solidFill>
                <a:latin typeface="Anton"/>
                <a:ea typeface="Anton"/>
                <a:cs typeface="Anton"/>
                <a:sym typeface="Anton"/>
              </a:rPr>
              <a:t>THANK YOU!</a:t>
            </a:r>
          </a:p>
        </p:txBody>
      </p:sp>
      <p:sp>
        <p:nvSpPr>
          <p:cNvPr name="Freeform 15" id="15"/>
          <p:cNvSpPr/>
          <p:nvPr/>
        </p:nvSpPr>
        <p:spPr>
          <a:xfrm flipH="false" flipV="false" rot="0">
            <a:off x="6974222" y="7947601"/>
            <a:ext cx="452954" cy="452954"/>
          </a:xfrm>
          <a:custGeom>
            <a:avLst/>
            <a:gdLst/>
            <a:ahLst/>
            <a:cxnLst/>
            <a:rect r="r" b="b" t="t" l="l"/>
            <a:pathLst>
              <a:path h="452954" w="452954">
                <a:moveTo>
                  <a:pt x="0" y="0"/>
                </a:moveTo>
                <a:lnTo>
                  <a:pt x="452954" y="0"/>
                </a:lnTo>
                <a:lnTo>
                  <a:pt x="452954" y="452954"/>
                </a:lnTo>
                <a:lnTo>
                  <a:pt x="0" y="4529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7722182" y="5731508"/>
            <a:ext cx="3057524" cy="425116"/>
          </a:xfrm>
          <a:prstGeom prst="rect">
            <a:avLst/>
          </a:prstGeom>
        </p:spPr>
        <p:txBody>
          <a:bodyPr anchor="t" rtlCol="false" tIns="0" lIns="0" bIns="0" rIns="0">
            <a:spAutoFit/>
          </a:bodyPr>
          <a:lstStyle/>
          <a:p>
            <a:pPr algn="l">
              <a:lnSpc>
                <a:spcPts val="3343"/>
              </a:lnSpc>
              <a:spcBef>
                <a:spcPct val="0"/>
              </a:spcBef>
            </a:pPr>
            <a:r>
              <a:rPr lang="en-US" sz="2388">
                <a:solidFill>
                  <a:srgbClr val="FFFFFF"/>
                </a:solidFill>
                <a:latin typeface="Poppins"/>
                <a:ea typeface="Poppins"/>
                <a:cs typeface="Poppins"/>
                <a:sym typeface="Poppins"/>
              </a:rPr>
              <a:t>+91 9985326634</a:t>
            </a:r>
          </a:p>
        </p:txBody>
      </p:sp>
      <p:sp>
        <p:nvSpPr>
          <p:cNvPr name="TextBox 17" id="17"/>
          <p:cNvSpPr txBox="true"/>
          <p:nvPr/>
        </p:nvSpPr>
        <p:spPr>
          <a:xfrm rot="0">
            <a:off x="7791276" y="6802824"/>
            <a:ext cx="6792046" cy="425116"/>
          </a:xfrm>
          <a:prstGeom prst="rect">
            <a:avLst/>
          </a:prstGeom>
        </p:spPr>
        <p:txBody>
          <a:bodyPr anchor="t" rtlCol="false" tIns="0" lIns="0" bIns="0" rIns="0">
            <a:spAutoFit/>
          </a:bodyPr>
          <a:lstStyle/>
          <a:p>
            <a:pPr algn="l">
              <a:lnSpc>
                <a:spcPts val="3343"/>
              </a:lnSpc>
              <a:spcBef>
                <a:spcPct val="0"/>
              </a:spcBef>
            </a:pPr>
            <a:r>
              <a:rPr lang="en-US" sz="2388">
                <a:solidFill>
                  <a:srgbClr val="FFFFFF"/>
                </a:solidFill>
                <a:latin typeface="Poppins"/>
                <a:ea typeface="Poppins"/>
                <a:cs typeface="Poppins"/>
                <a:sym typeface="Poppins"/>
              </a:rPr>
              <a:t>https://www.linkedin.com/in/warlu-naalla</a:t>
            </a:r>
          </a:p>
        </p:txBody>
      </p:sp>
      <p:sp>
        <p:nvSpPr>
          <p:cNvPr name="TextBox 18" id="18"/>
          <p:cNvSpPr txBox="true"/>
          <p:nvPr/>
        </p:nvSpPr>
        <p:spPr>
          <a:xfrm rot="0">
            <a:off x="7722182" y="7880926"/>
            <a:ext cx="6413049" cy="844216"/>
          </a:xfrm>
          <a:prstGeom prst="rect">
            <a:avLst/>
          </a:prstGeom>
        </p:spPr>
        <p:txBody>
          <a:bodyPr anchor="t" rtlCol="false" tIns="0" lIns="0" bIns="0" rIns="0">
            <a:spAutoFit/>
          </a:bodyPr>
          <a:lstStyle/>
          <a:p>
            <a:pPr algn="l">
              <a:lnSpc>
                <a:spcPts val="3343"/>
              </a:lnSpc>
            </a:pPr>
            <a:r>
              <a:rPr lang="en-US" sz="2388">
                <a:solidFill>
                  <a:srgbClr val="FFFFFF"/>
                </a:solidFill>
                <a:latin typeface="Poppins"/>
                <a:ea typeface="Poppins"/>
                <a:cs typeface="Poppins"/>
                <a:sym typeface="Poppins"/>
              </a:rPr>
              <a:t>venkateshwarluchinnunaalla@gmail.com</a:t>
            </a:r>
          </a:p>
          <a:p>
            <a:pPr algn="l">
              <a:lnSpc>
                <a:spcPts val="3343"/>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5794" y="4091003"/>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4" id="4"/>
          <p:cNvPicPr>
            <a:picLocks noChangeAspect="true"/>
          </p:cNvPicPr>
          <p:nvPr/>
        </p:nvPicPr>
        <p:blipFill>
          <a:blip r:embed="rId6"/>
          <a:srcRect l="0" t="0" r="0" b="0"/>
          <a:stretch>
            <a:fillRect/>
          </a:stretch>
        </p:blipFill>
        <p:spPr>
          <a:xfrm flipH="false" flipV="false" rot="0">
            <a:off x="1355315" y="4303831"/>
            <a:ext cx="1098588" cy="1381871"/>
          </a:xfrm>
          <a:prstGeom prst="rect">
            <a:avLst/>
          </a:prstGeom>
        </p:spPr>
      </p:pic>
      <p:sp>
        <p:nvSpPr>
          <p:cNvPr name="AutoShape 5" id="5"/>
          <p:cNvSpPr/>
          <p:nvPr/>
        </p:nvSpPr>
        <p:spPr>
          <a:xfrm flipV="true">
            <a:off x="8076849" y="2574964"/>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TextBox 6" id="6"/>
          <p:cNvSpPr txBox="true"/>
          <p:nvPr/>
        </p:nvSpPr>
        <p:spPr>
          <a:xfrm rot="0">
            <a:off x="4625239" y="725627"/>
            <a:ext cx="9347289"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DEFINITION </a:t>
            </a:r>
          </a:p>
        </p:txBody>
      </p:sp>
      <p:sp>
        <p:nvSpPr>
          <p:cNvPr name="TextBox 7" id="7"/>
          <p:cNvSpPr txBox="true"/>
          <p:nvPr/>
        </p:nvSpPr>
        <p:spPr>
          <a:xfrm rot="0">
            <a:off x="5671892" y="4956349"/>
            <a:ext cx="7253982" cy="2788466"/>
          </a:xfrm>
          <a:prstGeom prst="rect">
            <a:avLst/>
          </a:prstGeom>
        </p:spPr>
        <p:txBody>
          <a:bodyPr anchor="t" rtlCol="false" tIns="0" lIns="0" bIns="0" rIns="0">
            <a:spAutoFit/>
          </a:bodyPr>
          <a:lstStyle/>
          <a:p>
            <a:pPr algn="ctr">
              <a:lnSpc>
                <a:spcPts val="3206"/>
              </a:lnSpc>
              <a:spcBef>
                <a:spcPct val="0"/>
              </a:spcBef>
            </a:pPr>
            <a:r>
              <a:rPr lang="en-US" sz="2290">
                <a:solidFill>
                  <a:srgbClr val="000000"/>
                </a:solidFill>
                <a:latin typeface="Poppins"/>
                <a:ea typeface="Poppins"/>
                <a:cs typeface="Poppins"/>
                <a:sym typeface="Poppins"/>
              </a:rPr>
              <a:t>Cloud computing refers to the delivery of computing services, such as servers, storage, databases, software, and networking, over the Internet. Instead of relying on local servers or personal devices, users can access and utilize these resources from anywhere, at any time, using any internet-connected device.</a:t>
            </a:r>
          </a:p>
        </p:txBody>
      </p:sp>
      <p:sp>
        <p:nvSpPr>
          <p:cNvPr name="Freeform 8" id="8"/>
          <p:cNvSpPr/>
          <p:nvPr/>
        </p:nvSpPr>
        <p:spPr>
          <a:xfrm flipH="false" flipV="false" rot="0">
            <a:off x="14813102" y="1119748"/>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9" id="9"/>
          <p:cNvPicPr>
            <a:picLocks noChangeAspect="true"/>
          </p:cNvPicPr>
          <p:nvPr/>
        </p:nvPicPr>
        <p:blipFill>
          <a:blip r:embed="rId6"/>
          <a:srcRect l="0" t="0" r="0" b="0"/>
          <a:stretch>
            <a:fillRect/>
          </a:stretch>
        </p:blipFill>
        <p:spPr>
          <a:xfrm flipH="false" flipV="false" rot="0">
            <a:off x="15685338" y="5391660"/>
            <a:ext cx="1203221" cy="1513485"/>
          </a:xfrm>
          <a:prstGeom prst="rect">
            <a:avLst/>
          </a:prstGeom>
        </p:spPr>
      </p:pic>
      <p:sp>
        <p:nvSpPr>
          <p:cNvPr name="Freeform 10" id="10"/>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68364" y="5076825"/>
            <a:ext cx="10827637" cy="1962678"/>
            <a:chOff x="0" y="0"/>
            <a:chExt cx="2580798" cy="467810"/>
          </a:xfrm>
        </p:grpSpPr>
        <p:sp>
          <p:nvSpPr>
            <p:cNvPr name="Freeform 4" id="4"/>
            <p:cNvSpPr/>
            <p:nvPr/>
          </p:nvSpPr>
          <p:spPr>
            <a:xfrm flipH="false" flipV="false" rot="0">
              <a:off x="0" y="0"/>
              <a:ext cx="2580798" cy="467810"/>
            </a:xfrm>
            <a:custGeom>
              <a:avLst/>
              <a:gdLst/>
              <a:ahLst/>
              <a:cxnLst/>
              <a:rect r="r" b="b" t="t" l="l"/>
              <a:pathLst>
                <a:path h="467810" w="2580798">
                  <a:moveTo>
                    <a:pt x="0" y="0"/>
                  </a:moveTo>
                  <a:lnTo>
                    <a:pt x="2580798" y="0"/>
                  </a:lnTo>
                  <a:lnTo>
                    <a:pt x="2580798"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580798" cy="50591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264287" y="4093509"/>
            <a:ext cx="7240015" cy="2109507"/>
          </a:xfrm>
          <a:prstGeom prst="rect">
            <a:avLst/>
          </a:prstGeom>
        </p:spPr>
        <p:txBody>
          <a:bodyPr anchor="t" rtlCol="false" tIns="0" lIns="0" bIns="0" rIns="0">
            <a:spAutoFit/>
          </a:bodyPr>
          <a:lstStyle/>
          <a:p>
            <a:pPr algn="l">
              <a:lnSpc>
                <a:spcPts val="8161"/>
              </a:lnSpc>
            </a:pPr>
            <a:r>
              <a:rPr lang="en-US" sz="8080">
                <a:solidFill>
                  <a:srgbClr val="3428BA"/>
                </a:solidFill>
                <a:latin typeface="Anton"/>
                <a:ea typeface="Anton"/>
                <a:cs typeface="Anton"/>
                <a:sym typeface="Anton"/>
              </a:rPr>
              <a:t>ESSENTIALS OF </a:t>
            </a:r>
          </a:p>
          <a:p>
            <a:pPr algn="l">
              <a:lnSpc>
                <a:spcPts val="8161"/>
              </a:lnSpc>
            </a:pPr>
          </a:p>
        </p:txBody>
      </p:sp>
      <p:sp>
        <p:nvSpPr>
          <p:cNvPr name="AutoShape 7" id="7"/>
          <p:cNvSpPr/>
          <p:nvPr/>
        </p:nvSpPr>
        <p:spPr>
          <a:xfrm flipV="true">
            <a:off x="3017931" y="7703019"/>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grpSp>
        <p:nvGrpSpPr>
          <p:cNvPr name="Group 8" id="8"/>
          <p:cNvGrpSpPr/>
          <p:nvPr/>
        </p:nvGrpSpPr>
        <p:grpSpPr>
          <a:xfrm rot="0">
            <a:off x="15020109" y="2605709"/>
            <a:ext cx="5077990" cy="50779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9710437" y="1203197"/>
            <a:ext cx="7548863" cy="7766307"/>
          </a:xfrm>
          <a:prstGeom prst="rect">
            <a:avLst/>
          </a:prstGeom>
        </p:spPr>
        <p:txBody>
          <a:bodyPr anchor="t" rtlCol="false" tIns="0" lIns="0" bIns="0" rIns="0">
            <a:spAutoFit/>
          </a:bodyPr>
          <a:lstStyle/>
          <a:p>
            <a:pPr algn="l">
              <a:lnSpc>
                <a:spcPts val="5585"/>
              </a:lnSpc>
            </a:pPr>
          </a:p>
          <a:p>
            <a:pPr algn="l">
              <a:lnSpc>
                <a:spcPts val="5585"/>
              </a:lnSpc>
            </a:pPr>
            <a:r>
              <a:rPr lang="en-US" sz="3989">
                <a:solidFill>
                  <a:srgbClr val="000000"/>
                </a:solidFill>
                <a:latin typeface="Poppins"/>
                <a:ea typeface="Poppins"/>
                <a:cs typeface="Poppins"/>
                <a:sym typeface="Poppins"/>
              </a:rPr>
              <a:t>1. On-Demand Self-Service</a:t>
            </a:r>
          </a:p>
          <a:p>
            <a:pPr algn="l">
              <a:lnSpc>
                <a:spcPts val="5585"/>
              </a:lnSpc>
            </a:pPr>
            <a:r>
              <a:rPr lang="en-US" sz="3989">
                <a:solidFill>
                  <a:srgbClr val="000000"/>
                </a:solidFill>
                <a:latin typeface="Poppins"/>
                <a:ea typeface="Poppins"/>
                <a:cs typeface="Poppins"/>
                <a:sym typeface="Poppins"/>
              </a:rPr>
              <a:t>2. Broad Network Access</a:t>
            </a:r>
          </a:p>
          <a:p>
            <a:pPr algn="l">
              <a:lnSpc>
                <a:spcPts val="5585"/>
              </a:lnSpc>
            </a:pPr>
            <a:r>
              <a:rPr lang="en-US" sz="3989">
                <a:solidFill>
                  <a:srgbClr val="000000"/>
                </a:solidFill>
                <a:latin typeface="Poppins"/>
                <a:ea typeface="Poppins"/>
                <a:cs typeface="Poppins"/>
                <a:sym typeface="Poppins"/>
              </a:rPr>
              <a:t>3. Resource Pooling</a:t>
            </a:r>
          </a:p>
          <a:p>
            <a:pPr algn="l">
              <a:lnSpc>
                <a:spcPts val="5585"/>
              </a:lnSpc>
            </a:pPr>
            <a:r>
              <a:rPr lang="en-US" sz="3989">
                <a:solidFill>
                  <a:srgbClr val="000000"/>
                </a:solidFill>
                <a:latin typeface="Poppins"/>
                <a:ea typeface="Poppins"/>
                <a:cs typeface="Poppins"/>
                <a:sym typeface="Poppins"/>
              </a:rPr>
              <a:t>4. Rapid Elasticity</a:t>
            </a:r>
          </a:p>
          <a:p>
            <a:pPr algn="l">
              <a:lnSpc>
                <a:spcPts val="5585"/>
              </a:lnSpc>
            </a:pPr>
            <a:r>
              <a:rPr lang="en-US" sz="3989">
                <a:solidFill>
                  <a:srgbClr val="000000"/>
                </a:solidFill>
                <a:latin typeface="Poppins"/>
                <a:ea typeface="Poppins"/>
                <a:cs typeface="Poppins"/>
                <a:sym typeface="Poppins"/>
              </a:rPr>
              <a:t>5. Measured Service</a:t>
            </a:r>
          </a:p>
          <a:p>
            <a:pPr algn="l">
              <a:lnSpc>
                <a:spcPts val="5585"/>
              </a:lnSpc>
            </a:pPr>
            <a:r>
              <a:rPr lang="en-US" sz="3989">
                <a:solidFill>
                  <a:srgbClr val="000000"/>
                </a:solidFill>
                <a:latin typeface="Poppins"/>
                <a:ea typeface="Poppins"/>
                <a:cs typeface="Poppins"/>
                <a:sym typeface="Poppins"/>
              </a:rPr>
              <a:t>6. Multi-tenancy</a:t>
            </a:r>
          </a:p>
          <a:p>
            <a:pPr algn="l">
              <a:lnSpc>
                <a:spcPts val="5585"/>
              </a:lnSpc>
            </a:pPr>
            <a:r>
              <a:rPr lang="en-US" sz="3989">
                <a:solidFill>
                  <a:srgbClr val="000000"/>
                </a:solidFill>
                <a:latin typeface="Poppins"/>
                <a:ea typeface="Poppins"/>
                <a:cs typeface="Poppins"/>
                <a:sym typeface="Poppins"/>
              </a:rPr>
              <a:t>7. Service Models</a:t>
            </a:r>
          </a:p>
          <a:p>
            <a:pPr algn="l">
              <a:lnSpc>
                <a:spcPts val="5585"/>
              </a:lnSpc>
            </a:pPr>
            <a:r>
              <a:rPr lang="en-US" sz="3989">
                <a:solidFill>
                  <a:srgbClr val="000000"/>
                </a:solidFill>
                <a:latin typeface="Poppins"/>
                <a:ea typeface="Poppins"/>
                <a:cs typeface="Poppins"/>
                <a:sym typeface="Poppins"/>
              </a:rPr>
              <a:t>8. Reduced Cost</a:t>
            </a:r>
          </a:p>
          <a:p>
            <a:pPr algn="l">
              <a:lnSpc>
                <a:spcPts val="5585"/>
              </a:lnSpc>
            </a:pPr>
            <a:r>
              <a:rPr lang="en-US" sz="3989">
                <a:solidFill>
                  <a:srgbClr val="000000"/>
                </a:solidFill>
                <a:latin typeface="Poppins"/>
                <a:ea typeface="Poppins"/>
                <a:cs typeface="Poppins"/>
                <a:sym typeface="Poppins"/>
              </a:rPr>
              <a:t>9. Scalability</a:t>
            </a:r>
          </a:p>
          <a:p>
            <a:pPr algn="l">
              <a:lnSpc>
                <a:spcPts val="5585"/>
              </a:lnSpc>
              <a:spcBef>
                <a:spcPct val="0"/>
              </a:spcBef>
            </a:pPr>
            <a:r>
              <a:rPr lang="en-US" sz="3989">
                <a:solidFill>
                  <a:srgbClr val="000000"/>
                </a:solidFill>
                <a:latin typeface="Poppins"/>
                <a:ea typeface="Poppins"/>
                <a:cs typeface="Poppins"/>
                <a:sym typeface="Poppins"/>
              </a:rPr>
              <a:t>10. Remote Access</a:t>
            </a:r>
          </a:p>
        </p:txBody>
      </p:sp>
      <p:pic>
        <p:nvPicPr>
          <p:cNvPr name="Picture 12" id="12"/>
          <p:cNvPicPr>
            <a:picLocks noChangeAspect="true"/>
          </p:cNvPicPr>
          <p:nvPr/>
        </p:nvPicPr>
        <p:blipFill>
          <a:blip r:embed="rId4"/>
          <a:srcRect l="0" t="0" r="0" b="0"/>
          <a:stretch>
            <a:fillRect/>
          </a:stretch>
        </p:blipFill>
        <p:spPr>
          <a:xfrm flipH="true" flipV="false" rot="0">
            <a:off x="14221701" y="392517"/>
            <a:ext cx="3958208" cy="1899940"/>
          </a:xfrm>
          <a:prstGeom prst="rect">
            <a:avLst/>
          </a:prstGeom>
        </p:spPr>
      </p:pic>
      <p:pic>
        <p:nvPicPr>
          <p:cNvPr name="Picture 13" id="13"/>
          <p:cNvPicPr>
            <a:picLocks noChangeAspect="true"/>
          </p:cNvPicPr>
          <p:nvPr/>
        </p:nvPicPr>
        <p:blipFill>
          <a:blip r:embed="rId4"/>
          <a:srcRect l="0" t="0" r="0" b="0"/>
          <a:stretch>
            <a:fillRect/>
          </a:stretch>
        </p:blipFill>
        <p:spPr>
          <a:xfrm flipH="true" flipV="false" rot="0">
            <a:off x="15938961" y="8731663"/>
            <a:ext cx="3240285" cy="1555337"/>
          </a:xfrm>
          <a:prstGeom prst="rect">
            <a:avLst/>
          </a:prstGeom>
        </p:spPr>
      </p:pic>
      <p:sp>
        <p:nvSpPr>
          <p:cNvPr name="Freeform 14" id="14"/>
          <p:cNvSpPr/>
          <p:nvPr/>
        </p:nvSpPr>
        <p:spPr>
          <a:xfrm flipH="false" flipV="false" rot="0">
            <a:off x="2824553" y="9038887"/>
            <a:ext cx="438826" cy="438826"/>
          </a:xfrm>
          <a:custGeom>
            <a:avLst/>
            <a:gdLst/>
            <a:ahLst/>
            <a:cxnLst/>
            <a:rect r="r" b="b" t="t" l="l"/>
            <a:pathLst>
              <a:path h="438826" w="438826">
                <a:moveTo>
                  <a:pt x="0" y="0"/>
                </a:moveTo>
                <a:lnTo>
                  <a:pt x="438825" y="0"/>
                </a:lnTo>
                <a:lnTo>
                  <a:pt x="438825" y="438826"/>
                </a:lnTo>
                <a:lnTo>
                  <a:pt x="0" y="438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0" y="5189167"/>
            <a:ext cx="10128704"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Anton"/>
                <a:ea typeface="Anton"/>
                <a:cs typeface="Anton"/>
                <a:sym typeface="Anton"/>
              </a:rPr>
              <a:t>Cloud Computing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607592" y="3661805"/>
            <a:ext cx="22247141" cy="1298716"/>
            <a:chOff x="0" y="0"/>
            <a:chExt cx="5302669" cy="309553"/>
          </a:xfrm>
        </p:grpSpPr>
        <p:sp>
          <p:nvSpPr>
            <p:cNvPr name="Freeform 3" id="3"/>
            <p:cNvSpPr/>
            <p:nvPr/>
          </p:nvSpPr>
          <p:spPr>
            <a:xfrm flipH="false" flipV="false" rot="0">
              <a:off x="0" y="0"/>
              <a:ext cx="5302669" cy="309553"/>
            </a:xfrm>
            <a:custGeom>
              <a:avLst/>
              <a:gdLst/>
              <a:ahLst/>
              <a:cxnLst/>
              <a:rect r="r" b="b" t="t" l="l"/>
              <a:pathLst>
                <a:path h="309553" w="5302669">
                  <a:moveTo>
                    <a:pt x="0" y="0"/>
                  </a:moveTo>
                  <a:lnTo>
                    <a:pt x="5302669" y="0"/>
                  </a:lnTo>
                  <a:lnTo>
                    <a:pt x="5302669"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34765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6" id="6"/>
          <p:cNvPicPr>
            <a:picLocks noChangeAspect="true"/>
          </p:cNvPicPr>
          <p:nvPr/>
        </p:nvPicPr>
        <p:blipFill>
          <a:blip r:embed="rId4"/>
          <a:srcRect l="0" t="0" r="0" b="0"/>
          <a:stretch>
            <a:fillRect/>
          </a:stretch>
        </p:blipFill>
        <p:spPr>
          <a:xfrm flipH="false" flipV="false" rot="0">
            <a:off x="1213069" y="1938953"/>
            <a:ext cx="4712027" cy="6119516"/>
          </a:xfrm>
          <a:prstGeom prst="rect">
            <a:avLst/>
          </a:prstGeom>
        </p:spPr>
      </p:pic>
      <p:sp>
        <p:nvSpPr>
          <p:cNvPr name="Freeform 7" id="7"/>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054361" y="2448814"/>
            <a:ext cx="6700964" cy="1263932"/>
          </a:xfrm>
          <a:prstGeom prst="rect">
            <a:avLst/>
          </a:prstGeom>
        </p:spPr>
        <p:txBody>
          <a:bodyPr anchor="t" rtlCol="false" tIns="0" lIns="0" bIns="0" rIns="0">
            <a:spAutoFit/>
          </a:bodyPr>
          <a:lstStyle/>
          <a:p>
            <a:pPr algn="l">
              <a:lnSpc>
                <a:spcPts val="9894"/>
              </a:lnSpc>
            </a:pPr>
            <a:r>
              <a:rPr lang="en-US" sz="8913">
                <a:solidFill>
                  <a:srgbClr val="3428BA"/>
                </a:solidFill>
                <a:latin typeface="Anton"/>
                <a:ea typeface="Anton"/>
                <a:cs typeface="Anton"/>
                <a:sym typeface="Anton"/>
              </a:rPr>
              <a:t>SERVICE </a:t>
            </a:r>
          </a:p>
        </p:txBody>
      </p:sp>
      <p:sp>
        <p:nvSpPr>
          <p:cNvPr name="TextBox 9" id="9"/>
          <p:cNvSpPr txBox="true"/>
          <p:nvPr/>
        </p:nvSpPr>
        <p:spPr>
          <a:xfrm rot="0">
            <a:off x="10086934" y="3747530"/>
            <a:ext cx="6700964" cy="1263932"/>
          </a:xfrm>
          <a:prstGeom prst="rect">
            <a:avLst/>
          </a:prstGeom>
        </p:spPr>
        <p:txBody>
          <a:bodyPr anchor="t" rtlCol="false" tIns="0" lIns="0" bIns="0" rIns="0">
            <a:spAutoFit/>
          </a:bodyPr>
          <a:lstStyle/>
          <a:p>
            <a:pPr algn="l">
              <a:lnSpc>
                <a:spcPts val="9894"/>
              </a:lnSpc>
            </a:pPr>
            <a:r>
              <a:rPr lang="en-US" sz="8913">
                <a:solidFill>
                  <a:srgbClr val="FFFFFF"/>
                </a:solidFill>
                <a:latin typeface="Anton"/>
                <a:ea typeface="Anton"/>
                <a:cs typeface="Anton"/>
                <a:sym typeface="Anton"/>
              </a:rPr>
              <a:t>MODELS</a:t>
            </a:r>
          </a:p>
        </p:txBody>
      </p:sp>
      <p:sp>
        <p:nvSpPr>
          <p:cNvPr name="TextBox 10" id="10"/>
          <p:cNvSpPr txBox="true"/>
          <p:nvPr/>
        </p:nvSpPr>
        <p:spPr>
          <a:xfrm rot="0">
            <a:off x="9675156" y="5668148"/>
            <a:ext cx="7204939" cy="2761716"/>
          </a:xfrm>
          <a:prstGeom prst="rect">
            <a:avLst/>
          </a:prstGeom>
        </p:spPr>
        <p:txBody>
          <a:bodyPr anchor="t" rtlCol="false" tIns="0" lIns="0" bIns="0" rIns="0">
            <a:spAutoFit/>
          </a:bodyPr>
          <a:lstStyle/>
          <a:p>
            <a:pPr algn="ctr">
              <a:lnSpc>
                <a:spcPts val="7379"/>
              </a:lnSpc>
            </a:pPr>
            <a:r>
              <a:rPr lang="en-US" sz="5271">
                <a:solidFill>
                  <a:srgbClr val="000000"/>
                </a:solidFill>
                <a:latin typeface="Canva Sans"/>
                <a:ea typeface="Canva Sans"/>
                <a:cs typeface="Canva Sans"/>
                <a:sym typeface="Canva Sans"/>
              </a:rPr>
              <a:t>IAAS</a:t>
            </a:r>
          </a:p>
          <a:p>
            <a:pPr algn="ctr">
              <a:lnSpc>
                <a:spcPts val="7379"/>
              </a:lnSpc>
            </a:pPr>
            <a:r>
              <a:rPr lang="en-US" sz="5271">
                <a:solidFill>
                  <a:srgbClr val="000000"/>
                </a:solidFill>
                <a:latin typeface="Canva Sans"/>
                <a:ea typeface="Canva Sans"/>
                <a:cs typeface="Canva Sans"/>
                <a:sym typeface="Canva Sans"/>
              </a:rPr>
              <a:t>PAAS</a:t>
            </a:r>
          </a:p>
          <a:p>
            <a:pPr algn="ctr">
              <a:lnSpc>
                <a:spcPts val="7379"/>
              </a:lnSpc>
              <a:spcBef>
                <a:spcPct val="0"/>
              </a:spcBef>
            </a:pPr>
            <a:r>
              <a:rPr lang="en-US" sz="5271">
                <a:solidFill>
                  <a:srgbClr val="000000"/>
                </a:solidFill>
                <a:latin typeface="Canva Sans"/>
                <a:ea typeface="Canva Sans"/>
                <a:cs typeface="Canva Sans"/>
                <a:sym typeface="Canva Sans"/>
              </a:rPr>
              <a:t>SAAS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898347" y="4293879"/>
            <a:ext cx="22247141" cy="2599093"/>
            <a:chOff x="0" y="0"/>
            <a:chExt cx="5302669" cy="619501"/>
          </a:xfrm>
        </p:grpSpPr>
        <p:sp>
          <p:nvSpPr>
            <p:cNvPr name="Freeform 3" id="3"/>
            <p:cNvSpPr/>
            <p:nvPr/>
          </p:nvSpPr>
          <p:spPr>
            <a:xfrm flipH="false" flipV="false" rot="0">
              <a:off x="0" y="0"/>
              <a:ext cx="5302669" cy="619501"/>
            </a:xfrm>
            <a:custGeom>
              <a:avLst/>
              <a:gdLst/>
              <a:ahLst/>
              <a:cxnLst/>
              <a:rect r="r" b="b" t="t" l="l"/>
              <a:pathLst>
                <a:path h="619501" w="5302669">
                  <a:moveTo>
                    <a:pt x="0" y="0"/>
                  </a:moveTo>
                  <a:lnTo>
                    <a:pt x="5302669" y="0"/>
                  </a:lnTo>
                  <a:lnTo>
                    <a:pt x="5302669" y="619501"/>
                  </a:lnTo>
                  <a:lnTo>
                    <a:pt x="0" y="619501"/>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65760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7955188" y="3958094"/>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7" id="7"/>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329344" y="660436"/>
            <a:ext cx="3518635" cy="3518635"/>
          </a:xfrm>
          <a:custGeom>
            <a:avLst/>
            <a:gdLst/>
            <a:ahLst/>
            <a:cxnLst/>
            <a:rect r="r" b="b" t="t" l="l"/>
            <a:pathLst>
              <a:path h="3518635" w="3518635">
                <a:moveTo>
                  <a:pt x="0" y="0"/>
                </a:moveTo>
                <a:lnTo>
                  <a:pt x="3518635" y="0"/>
                </a:lnTo>
                <a:lnTo>
                  <a:pt x="3518635" y="3518635"/>
                </a:lnTo>
                <a:lnTo>
                  <a:pt x="0" y="35186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3587893" y="4658181"/>
            <a:ext cx="11528896" cy="1535051"/>
          </a:xfrm>
          <a:prstGeom prst="rect">
            <a:avLst/>
          </a:prstGeom>
        </p:spPr>
        <p:txBody>
          <a:bodyPr anchor="t" rtlCol="false" tIns="0" lIns="0" bIns="0" rIns="0">
            <a:spAutoFit/>
          </a:bodyPr>
          <a:lstStyle/>
          <a:p>
            <a:pPr algn="ctr">
              <a:lnSpc>
                <a:spcPts val="3065"/>
              </a:lnSpc>
              <a:spcBef>
                <a:spcPct val="0"/>
              </a:spcBef>
            </a:pPr>
            <a:r>
              <a:rPr lang="en-US" sz="2189">
                <a:solidFill>
                  <a:srgbClr val="FFFFFF"/>
                </a:solidFill>
                <a:latin typeface="Poppins"/>
                <a:ea typeface="Poppins"/>
                <a:cs typeface="Poppins"/>
                <a:sym typeface="Poppins"/>
              </a:rPr>
              <a:t>Infrastructure as a Service (IaaS) is the foundation of cloud computing, providing virtualized computing resources over the internet. With IaaS, organizations can outsource the infrastructure needed to support their applications and systems, including servers, storage, and networking components.</a:t>
            </a:r>
          </a:p>
        </p:txBody>
      </p:sp>
      <p:sp>
        <p:nvSpPr>
          <p:cNvPr name="Freeform 10" id="10"/>
          <p:cNvSpPr/>
          <p:nvPr/>
        </p:nvSpPr>
        <p:spPr>
          <a:xfrm flipH="false" flipV="false" rot="0">
            <a:off x="-2487975" y="6523313"/>
            <a:ext cx="5794139" cy="5794139"/>
          </a:xfrm>
          <a:custGeom>
            <a:avLst/>
            <a:gdLst/>
            <a:ahLst/>
            <a:cxnLst/>
            <a:rect r="r" b="b" t="t" l="l"/>
            <a:pathLst>
              <a:path h="5794139" w="5794139">
                <a:moveTo>
                  <a:pt x="0" y="0"/>
                </a:moveTo>
                <a:lnTo>
                  <a:pt x="5794139" y="0"/>
                </a:lnTo>
                <a:lnTo>
                  <a:pt x="5794139" y="5794139"/>
                </a:lnTo>
                <a:lnTo>
                  <a:pt x="0" y="57941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4392042" y="498511"/>
            <a:ext cx="9666363" cy="4413435"/>
          </a:xfrm>
          <a:prstGeom prst="rect">
            <a:avLst/>
          </a:prstGeom>
        </p:spPr>
        <p:txBody>
          <a:bodyPr anchor="t" rtlCol="false" tIns="0" lIns="0" bIns="0" rIns="0">
            <a:spAutoFit/>
          </a:bodyPr>
          <a:lstStyle/>
          <a:p>
            <a:pPr algn="ctr">
              <a:lnSpc>
                <a:spcPts val="11747"/>
              </a:lnSpc>
            </a:pPr>
            <a:r>
              <a:rPr lang="en-US" sz="8391">
                <a:solidFill>
                  <a:srgbClr val="3428BA"/>
                </a:solidFill>
                <a:latin typeface="Anton"/>
                <a:ea typeface="Anton"/>
                <a:cs typeface="Anton"/>
                <a:sym typeface="Anton"/>
              </a:rPr>
              <a:t>INFRASTRUCTURE AS A SERVICE (IAAS)</a:t>
            </a:r>
          </a:p>
          <a:p>
            <a:pPr algn="ctr">
              <a:lnSpc>
                <a:spcPts val="11747"/>
              </a:lnSpc>
              <a:spcBef>
                <a:spcPct val="0"/>
              </a:spcBef>
            </a:pPr>
          </a:p>
        </p:txBody>
      </p:sp>
      <p:sp>
        <p:nvSpPr>
          <p:cNvPr name="TextBox 12" id="12"/>
          <p:cNvSpPr txBox="true"/>
          <p:nvPr/>
        </p:nvSpPr>
        <p:spPr>
          <a:xfrm rot="0">
            <a:off x="10089489" y="7228485"/>
            <a:ext cx="4894616" cy="2436948"/>
          </a:xfrm>
          <a:prstGeom prst="rect">
            <a:avLst/>
          </a:prstGeom>
        </p:spPr>
        <p:txBody>
          <a:bodyPr anchor="t" rtlCol="false" tIns="0" lIns="0" bIns="0" rIns="0">
            <a:spAutoFit/>
          </a:bodyPr>
          <a:lstStyle/>
          <a:p>
            <a:pPr algn="ctr">
              <a:lnSpc>
                <a:spcPts val="4905"/>
              </a:lnSpc>
            </a:pPr>
            <a:r>
              <a:rPr lang="en-US" sz="3504">
                <a:solidFill>
                  <a:srgbClr val="000000"/>
                </a:solidFill>
                <a:latin typeface="Canva Sans"/>
                <a:ea typeface="Canva Sans"/>
                <a:cs typeface="Canva Sans"/>
                <a:sym typeface="Canva Sans"/>
              </a:rPr>
              <a:t>Amazon Web Services</a:t>
            </a:r>
          </a:p>
          <a:p>
            <a:pPr algn="ctr">
              <a:lnSpc>
                <a:spcPts val="4905"/>
              </a:lnSpc>
            </a:pPr>
            <a:r>
              <a:rPr lang="en-US" sz="3504">
                <a:solidFill>
                  <a:srgbClr val="000000"/>
                </a:solidFill>
                <a:latin typeface="Canva Sans"/>
                <a:ea typeface="Canva Sans"/>
                <a:cs typeface="Canva Sans"/>
                <a:sym typeface="Canva Sans"/>
              </a:rPr>
              <a:t>Microsoft Azure</a:t>
            </a:r>
          </a:p>
          <a:p>
            <a:pPr algn="ctr">
              <a:lnSpc>
                <a:spcPts val="4905"/>
              </a:lnSpc>
            </a:pPr>
            <a:r>
              <a:rPr lang="en-US" sz="3504">
                <a:solidFill>
                  <a:srgbClr val="000000"/>
                </a:solidFill>
                <a:latin typeface="Canva Sans"/>
                <a:ea typeface="Canva Sans"/>
                <a:cs typeface="Canva Sans"/>
                <a:sym typeface="Canva Sans"/>
              </a:rPr>
              <a:t>Google Cloud Platform</a:t>
            </a:r>
          </a:p>
          <a:p>
            <a:pPr algn="ctr">
              <a:lnSpc>
                <a:spcPts val="4905"/>
              </a:lnSpc>
              <a:spcBef>
                <a:spcPct val="0"/>
              </a:spcBef>
            </a:pPr>
            <a:r>
              <a:rPr lang="en-US" sz="3504">
                <a:solidFill>
                  <a:srgbClr val="000000"/>
                </a:solidFill>
                <a:latin typeface="Canva Sans"/>
                <a:ea typeface="Canva Sans"/>
                <a:cs typeface="Canva Sans"/>
                <a:sym typeface="Canva Sans"/>
              </a:rPr>
              <a:t>IBM Cloud</a:t>
            </a:r>
          </a:p>
        </p:txBody>
      </p:sp>
      <p:sp>
        <p:nvSpPr>
          <p:cNvPr name="TextBox 13" id="13"/>
          <p:cNvSpPr txBox="true"/>
          <p:nvPr/>
        </p:nvSpPr>
        <p:spPr>
          <a:xfrm rot="0">
            <a:off x="4281993" y="7840441"/>
            <a:ext cx="3524114" cy="1019581"/>
          </a:xfrm>
          <a:prstGeom prst="rect">
            <a:avLst/>
          </a:prstGeom>
        </p:spPr>
        <p:txBody>
          <a:bodyPr anchor="t" rtlCol="false" tIns="0" lIns="0" bIns="0" rIns="0">
            <a:spAutoFit/>
          </a:bodyPr>
          <a:lstStyle/>
          <a:p>
            <a:pPr algn="ctr">
              <a:lnSpc>
                <a:spcPts val="8322"/>
              </a:lnSpc>
            </a:pPr>
            <a:r>
              <a:rPr lang="en-US" sz="5944" b="true">
                <a:solidFill>
                  <a:srgbClr val="000000"/>
                </a:solidFill>
                <a:latin typeface="Canva Sans Bold"/>
                <a:ea typeface="Canva Sans Bold"/>
                <a:cs typeface="Canva Sans Bold"/>
                <a:sym typeface="Canva Sans Bold"/>
              </a:rPr>
              <a:t>Examples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898347" y="4293879"/>
            <a:ext cx="22247141" cy="2599093"/>
            <a:chOff x="0" y="0"/>
            <a:chExt cx="5302669" cy="619501"/>
          </a:xfrm>
        </p:grpSpPr>
        <p:sp>
          <p:nvSpPr>
            <p:cNvPr name="Freeform 3" id="3"/>
            <p:cNvSpPr/>
            <p:nvPr/>
          </p:nvSpPr>
          <p:spPr>
            <a:xfrm flipH="false" flipV="false" rot="0">
              <a:off x="0" y="0"/>
              <a:ext cx="5302669" cy="619501"/>
            </a:xfrm>
            <a:custGeom>
              <a:avLst/>
              <a:gdLst/>
              <a:ahLst/>
              <a:cxnLst/>
              <a:rect r="r" b="b" t="t" l="l"/>
              <a:pathLst>
                <a:path h="619501" w="5302669">
                  <a:moveTo>
                    <a:pt x="0" y="0"/>
                  </a:moveTo>
                  <a:lnTo>
                    <a:pt x="5302669" y="0"/>
                  </a:lnTo>
                  <a:lnTo>
                    <a:pt x="5302669" y="619501"/>
                  </a:lnTo>
                  <a:lnTo>
                    <a:pt x="0" y="619501"/>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65760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7955188" y="3958094"/>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7" id="7"/>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329344" y="660436"/>
            <a:ext cx="3518635" cy="3518635"/>
          </a:xfrm>
          <a:custGeom>
            <a:avLst/>
            <a:gdLst/>
            <a:ahLst/>
            <a:cxnLst/>
            <a:rect r="r" b="b" t="t" l="l"/>
            <a:pathLst>
              <a:path h="3518635" w="3518635">
                <a:moveTo>
                  <a:pt x="0" y="0"/>
                </a:moveTo>
                <a:lnTo>
                  <a:pt x="3518635" y="0"/>
                </a:lnTo>
                <a:lnTo>
                  <a:pt x="3518635" y="3518635"/>
                </a:lnTo>
                <a:lnTo>
                  <a:pt x="0" y="35186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3587893" y="4658181"/>
            <a:ext cx="11528896" cy="1535051"/>
          </a:xfrm>
          <a:prstGeom prst="rect">
            <a:avLst/>
          </a:prstGeom>
        </p:spPr>
        <p:txBody>
          <a:bodyPr anchor="t" rtlCol="false" tIns="0" lIns="0" bIns="0" rIns="0">
            <a:spAutoFit/>
          </a:bodyPr>
          <a:lstStyle/>
          <a:p>
            <a:pPr algn="ctr">
              <a:lnSpc>
                <a:spcPts val="3065"/>
              </a:lnSpc>
              <a:spcBef>
                <a:spcPct val="0"/>
              </a:spcBef>
            </a:pPr>
            <a:r>
              <a:rPr lang="en-US" sz="2189">
                <a:solidFill>
                  <a:srgbClr val="FFFFFF"/>
                </a:solidFill>
                <a:latin typeface="Poppins"/>
                <a:ea typeface="Poppins"/>
                <a:cs typeface="Poppins"/>
                <a:sym typeface="Poppins"/>
              </a:rPr>
              <a:t>Platform as a Service (PaaS) builds upon IaaS by providing a complete platform for developing, deploying, and managing applications. PaaS offers a development environment in the cloud, enabling developers to focus on application logic without worrying about the underlying infrastructure.</a:t>
            </a:r>
          </a:p>
        </p:txBody>
      </p:sp>
      <p:sp>
        <p:nvSpPr>
          <p:cNvPr name="Freeform 10" id="10"/>
          <p:cNvSpPr/>
          <p:nvPr/>
        </p:nvSpPr>
        <p:spPr>
          <a:xfrm flipH="false" flipV="false" rot="0">
            <a:off x="-2487975" y="6523313"/>
            <a:ext cx="5794139" cy="5794139"/>
          </a:xfrm>
          <a:custGeom>
            <a:avLst/>
            <a:gdLst/>
            <a:ahLst/>
            <a:cxnLst/>
            <a:rect r="r" b="b" t="t" l="l"/>
            <a:pathLst>
              <a:path h="5794139" w="5794139">
                <a:moveTo>
                  <a:pt x="0" y="0"/>
                </a:moveTo>
                <a:lnTo>
                  <a:pt x="5794139" y="0"/>
                </a:lnTo>
                <a:lnTo>
                  <a:pt x="5794139" y="5794139"/>
                </a:lnTo>
                <a:lnTo>
                  <a:pt x="0" y="57941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4392042" y="498511"/>
            <a:ext cx="9666363" cy="4413435"/>
          </a:xfrm>
          <a:prstGeom prst="rect">
            <a:avLst/>
          </a:prstGeom>
        </p:spPr>
        <p:txBody>
          <a:bodyPr anchor="t" rtlCol="false" tIns="0" lIns="0" bIns="0" rIns="0">
            <a:spAutoFit/>
          </a:bodyPr>
          <a:lstStyle/>
          <a:p>
            <a:pPr algn="ctr">
              <a:lnSpc>
                <a:spcPts val="11747"/>
              </a:lnSpc>
            </a:pPr>
            <a:r>
              <a:rPr lang="en-US" sz="8391">
                <a:solidFill>
                  <a:srgbClr val="3428BA"/>
                </a:solidFill>
                <a:latin typeface="Anton"/>
                <a:ea typeface="Anton"/>
                <a:cs typeface="Anton"/>
                <a:sym typeface="Anton"/>
              </a:rPr>
              <a:t>PLATFORM AS A SERVICE (PAAS)</a:t>
            </a:r>
          </a:p>
          <a:p>
            <a:pPr algn="ctr">
              <a:lnSpc>
                <a:spcPts val="11747"/>
              </a:lnSpc>
              <a:spcBef>
                <a:spcPct val="0"/>
              </a:spcBef>
            </a:pPr>
          </a:p>
        </p:txBody>
      </p:sp>
      <p:sp>
        <p:nvSpPr>
          <p:cNvPr name="TextBox 12" id="12"/>
          <p:cNvSpPr txBox="true"/>
          <p:nvPr/>
        </p:nvSpPr>
        <p:spPr>
          <a:xfrm rot="0">
            <a:off x="9504506" y="7228485"/>
            <a:ext cx="6083632" cy="2436948"/>
          </a:xfrm>
          <a:prstGeom prst="rect">
            <a:avLst/>
          </a:prstGeom>
        </p:spPr>
        <p:txBody>
          <a:bodyPr anchor="t" rtlCol="false" tIns="0" lIns="0" bIns="0" rIns="0">
            <a:spAutoFit/>
          </a:bodyPr>
          <a:lstStyle/>
          <a:p>
            <a:pPr algn="ctr">
              <a:lnSpc>
                <a:spcPts val="4905"/>
              </a:lnSpc>
            </a:pPr>
            <a:r>
              <a:rPr lang="en-US" sz="3504">
                <a:solidFill>
                  <a:srgbClr val="000000"/>
                </a:solidFill>
                <a:latin typeface="Canva Sans"/>
                <a:ea typeface="Canva Sans"/>
                <a:cs typeface="Canva Sans"/>
                <a:sym typeface="Canva Sans"/>
              </a:rPr>
              <a:t>Heroku</a:t>
            </a:r>
          </a:p>
          <a:p>
            <a:pPr algn="ctr">
              <a:lnSpc>
                <a:spcPts val="4905"/>
              </a:lnSpc>
            </a:pPr>
            <a:r>
              <a:rPr lang="en-US" sz="3504">
                <a:solidFill>
                  <a:srgbClr val="000000"/>
                </a:solidFill>
                <a:latin typeface="Canva Sans"/>
                <a:ea typeface="Canva Sans"/>
                <a:cs typeface="Canva Sans"/>
                <a:sym typeface="Canva Sans"/>
              </a:rPr>
              <a:t>Microsoft Azure App Service</a:t>
            </a:r>
          </a:p>
          <a:p>
            <a:pPr algn="ctr">
              <a:lnSpc>
                <a:spcPts val="4905"/>
              </a:lnSpc>
            </a:pPr>
            <a:r>
              <a:rPr lang="en-US" sz="3504">
                <a:solidFill>
                  <a:srgbClr val="000000"/>
                </a:solidFill>
                <a:latin typeface="Canva Sans"/>
                <a:ea typeface="Canva Sans"/>
                <a:cs typeface="Canva Sans"/>
                <a:sym typeface="Canva Sans"/>
              </a:rPr>
              <a:t>Google App Engine</a:t>
            </a:r>
          </a:p>
          <a:p>
            <a:pPr algn="ctr">
              <a:lnSpc>
                <a:spcPts val="4905"/>
              </a:lnSpc>
              <a:spcBef>
                <a:spcPct val="0"/>
              </a:spcBef>
            </a:pPr>
            <a:r>
              <a:rPr lang="en-US" sz="3504">
                <a:solidFill>
                  <a:srgbClr val="000000"/>
                </a:solidFill>
                <a:latin typeface="Canva Sans"/>
                <a:ea typeface="Canva Sans"/>
                <a:cs typeface="Canva Sans"/>
                <a:sym typeface="Canva Sans"/>
              </a:rPr>
              <a:t>AWS Elastic Beanstalk</a:t>
            </a:r>
          </a:p>
        </p:txBody>
      </p:sp>
      <p:sp>
        <p:nvSpPr>
          <p:cNvPr name="TextBox 13" id="13"/>
          <p:cNvSpPr txBox="true"/>
          <p:nvPr/>
        </p:nvSpPr>
        <p:spPr>
          <a:xfrm rot="0">
            <a:off x="4281993" y="7840441"/>
            <a:ext cx="3524114" cy="1019581"/>
          </a:xfrm>
          <a:prstGeom prst="rect">
            <a:avLst/>
          </a:prstGeom>
        </p:spPr>
        <p:txBody>
          <a:bodyPr anchor="t" rtlCol="false" tIns="0" lIns="0" bIns="0" rIns="0">
            <a:spAutoFit/>
          </a:bodyPr>
          <a:lstStyle/>
          <a:p>
            <a:pPr algn="ctr">
              <a:lnSpc>
                <a:spcPts val="8322"/>
              </a:lnSpc>
            </a:pPr>
            <a:r>
              <a:rPr lang="en-US" sz="5944" b="true">
                <a:solidFill>
                  <a:srgbClr val="000000"/>
                </a:solidFill>
                <a:latin typeface="Canva Sans Bold"/>
                <a:ea typeface="Canva Sans Bold"/>
                <a:cs typeface="Canva Sans Bold"/>
                <a:sym typeface="Canva Sans Bold"/>
              </a:rPr>
              <a:t>Examples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898347" y="4293879"/>
            <a:ext cx="22247141" cy="2599093"/>
            <a:chOff x="0" y="0"/>
            <a:chExt cx="5302669" cy="619501"/>
          </a:xfrm>
        </p:grpSpPr>
        <p:sp>
          <p:nvSpPr>
            <p:cNvPr name="Freeform 3" id="3"/>
            <p:cNvSpPr/>
            <p:nvPr/>
          </p:nvSpPr>
          <p:spPr>
            <a:xfrm flipH="false" flipV="false" rot="0">
              <a:off x="0" y="0"/>
              <a:ext cx="5302669" cy="619501"/>
            </a:xfrm>
            <a:custGeom>
              <a:avLst/>
              <a:gdLst/>
              <a:ahLst/>
              <a:cxnLst/>
              <a:rect r="r" b="b" t="t" l="l"/>
              <a:pathLst>
                <a:path h="619501" w="5302669">
                  <a:moveTo>
                    <a:pt x="0" y="0"/>
                  </a:moveTo>
                  <a:lnTo>
                    <a:pt x="5302669" y="0"/>
                  </a:lnTo>
                  <a:lnTo>
                    <a:pt x="5302669" y="619501"/>
                  </a:lnTo>
                  <a:lnTo>
                    <a:pt x="0" y="619501"/>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65760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7955188" y="3958094"/>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7" id="7"/>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329344" y="660436"/>
            <a:ext cx="3518635" cy="3518635"/>
          </a:xfrm>
          <a:custGeom>
            <a:avLst/>
            <a:gdLst/>
            <a:ahLst/>
            <a:cxnLst/>
            <a:rect r="r" b="b" t="t" l="l"/>
            <a:pathLst>
              <a:path h="3518635" w="3518635">
                <a:moveTo>
                  <a:pt x="0" y="0"/>
                </a:moveTo>
                <a:lnTo>
                  <a:pt x="3518635" y="0"/>
                </a:lnTo>
                <a:lnTo>
                  <a:pt x="3518635" y="3518635"/>
                </a:lnTo>
                <a:lnTo>
                  <a:pt x="0" y="35186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3587893" y="4658181"/>
            <a:ext cx="11528896" cy="1535051"/>
          </a:xfrm>
          <a:prstGeom prst="rect">
            <a:avLst/>
          </a:prstGeom>
        </p:spPr>
        <p:txBody>
          <a:bodyPr anchor="t" rtlCol="false" tIns="0" lIns="0" bIns="0" rIns="0">
            <a:spAutoFit/>
          </a:bodyPr>
          <a:lstStyle/>
          <a:p>
            <a:pPr algn="ctr">
              <a:lnSpc>
                <a:spcPts val="3065"/>
              </a:lnSpc>
              <a:spcBef>
                <a:spcPct val="0"/>
              </a:spcBef>
            </a:pPr>
            <a:r>
              <a:rPr lang="en-US" sz="2189">
                <a:solidFill>
                  <a:srgbClr val="FFFFFF"/>
                </a:solidFill>
                <a:latin typeface="Poppins"/>
                <a:ea typeface="Poppins"/>
                <a:cs typeface="Poppins"/>
                <a:sym typeface="Poppins"/>
              </a:rPr>
              <a:t>Software as a Service (SaaS) is a cloud computing model that delivers software applications over the internet on a subscription basis. With SaaS, users can access and use applications hosted in the cloud without the need for installation or maintenance.</a:t>
            </a:r>
          </a:p>
        </p:txBody>
      </p:sp>
      <p:sp>
        <p:nvSpPr>
          <p:cNvPr name="Freeform 10" id="10"/>
          <p:cNvSpPr/>
          <p:nvPr/>
        </p:nvSpPr>
        <p:spPr>
          <a:xfrm flipH="false" flipV="false" rot="0">
            <a:off x="-2487975" y="6523313"/>
            <a:ext cx="5794139" cy="5794139"/>
          </a:xfrm>
          <a:custGeom>
            <a:avLst/>
            <a:gdLst/>
            <a:ahLst/>
            <a:cxnLst/>
            <a:rect r="r" b="b" t="t" l="l"/>
            <a:pathLst>
              <a:path h="5794139" w="5794139">
                <a:moveTo>
                  <a:pt x="0" y="0"/>
                </a:moveTo>
                <a:lnTo>
                  <a:pt x="5794139" y="0"/>
                </a:lnTo>
                <a:lnTo>
                  <a:pt x="5794139" y="5794139"/>
                </a:lnTo>
                <a:lnTo>
                  <a:pt x="0" y="57941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4392042" y="498511"/>
            <a:ext cx="9666363" cy="4413435"/>
          </a:xfrm>
          <a:prstGeom prst="rect">
            <a:avLst/>
          </a:prstGeom>
        </p:spPr>
        <p:txBody>
          <a:bodyPr anchor="t" rtlCol="false" tIns="0" lIns="0" bIns="0" rIns="0">
            <a:spAutoFit/>
          </a:bodyPr>
          <a:lstStyle/>
          <a:p>
            <a:pPr algn="ctr">
              <a:lnSpc>
                <a:spcPts val="11747"/>
              </a:lnSpc>
            </a:pPr>
            <a:r>
              <a:rPr lang="en-US" sz="8391">
                <a:solidFill>
                  <a:srgbClr val="3428BA"/>
                </a:solidFill>
                <a:latin typeface="Anton"/>
                <a:ea typeface="Anton"/>
                <a:cs typeface="Anton"/>
                <a:sym typeface="Anton"/>
              </a:rPr>
              <a:t>SOFTWARE AS A SERVICE (SAAS)</a:t>
            </a:r>
          </a:p>
          <a:p>
            <a:pPr algn="ctr">
              <a:lnSpc>
                <a:spcPts val="11747"/>
              </a:lnSpc>
              <a:spcBef>
                <a:spcPct val="0"/>
              </a:spcBef>
            </a:pPr>
          </a:p>
        </p:txBody>
      </p:sp>
      <p:sp>
        <p:nvSpPr>
          <p:cNvPr name="TextBox 12" id="12"/>
          <p:cNvSpPr txBox="true"/>
          <p:nvPr/>
        </p:nvSpPr>
        <p:spPr>
          <a:xfrm rot="0">
            <a:off x="10594247" y="7369222"/>
            <a:ext cx="3976340" cy="2436948"/>
          </a:xfrm>
          <a:prstGeom prst="rect">
            <a:avLst/>
          </a:prstGeom>
        </p:spPr>
        <p:txBody>
          <a:bodyPr anchor="t" rtlCol="false" tIns="0" lIns="0" bIns="0" rIns="0">
            <a:spAutoFit/>
          </a:bodyPr>
          <a:lstStyle/>
          <a:p>
            <a:pPr algn="ctr">
              <a:lnSpc>
                <a:spcPts val="4905"/>
              </a:lnSpc>
            </a:pPr>
            <a:r>
              <a:rPr lang="en-US" sz="3504">
                <a:solidFill>
                  <a:srgbClr val="000000"/>
                </a:solidFill>
                <a:latin typeface="Canva Sans"/>
                <a:ea typeface="Canva Sans"/>
                <a:cs typeface="Canva Sans"/>
                <a:sym typeface="Canva Sans"/>
              </a:rPr>
              <a:t>Salesforce</a:t>
            </a:r>
          </a:p>
          <a:p>
            <a:pPr algn="ctr">
              <a:lnSpc>
                <a:spcPts val="4905"/>
              </a:lnSpc>
            </a:pPr>
            <a:r>
              <a:rPr lang="en-US" sz="3504">
                <a:solidFill>
                  <a:srgbClr val="000000"/>
                </a:solidFill>
                <a:latin typeface="Canva Sans"/>
                <a:ea typeface="Canva Sans"/>
                <a:cs typeface="Canva Sans"/>
                <a:sym typeface="Canva Sans"/>
              </a:rPr>
              <a:t>Microsoft 365</a:t>
            </a:r>
          </a:p>
          <a:p>
            <a:pPr algn="ctr">
              <a:lnSpc>
                <a:spcPts val="4905"/>
              </a:lnSpc>
            </a:pPr>
            <a:r>
              <a:rPr lang="en-US" sz="3504">
                <a:solidFill>
                  <a:srgbClr val="000000"/>
                </a:solidFill>
                <a:latin typeface="Canva Sans"/>
                <a:ea typeface="Canva Sans"/>
                <a:cs typeface="Canva Sans"/>
                <a:sym typeface="Canva Sans"/>
              </a:rPr>
              <a:t>Google Workspace</a:t>
            </a:r>
          </a:p>
          <a:p>
            <a:pPr algn="ctr">
              <a:lnSpc>
                <a:spcPts val="4905"/>
              </a:lnSpc>
              <a:spcBef>
                <a:spcPct val="0"/>
              </a:spcBef>
            </a:pPr>
            <a:r>
              <a:rPr lang="en-US" sz="3504">
                <a:solidFill>
                  <a:srgbClr val="000000"/>
                </a:solidFill>
                <a:latin typeface="Canva Sans"/>
                <a:ea typeface="Canva Sans"/>
                <a:cs typeface="Canva Sans"/>
                <a:sym typeface="Canva Sans"/>
              </a:rPr>
              <a:t>Dropbox</a:t>
            </a:r>
          </a:p>
        </p:txBody>
      </p:sp>
      <p:sp>
        <p:nvSpPr>
          <p:cNvPr name="TextBox 13" id="13"/>
          <p:cNvSpPr txBox="true"/>
          <p:nvPr/>
        </p:nvSpPr>
        <p:spPr>
          <a:xfrm rot="0">
            <a:off x="4281993" y="7840441"/>
            <a:ext cx="3524114" cy="1019581"/>
          </a:xfrm>
          <a:prstGeom prst="rect">
            <a:avLst/>
          </a:prstGeom>
        </p:spPr>
        <p:txBody>
          <a:bodyPr anchor="t" rtlCol="false" tIns="0" lIns="0" bIns="0" rIns="0">
            <a:spAutoFit/>
          </a:bodyPr>
          <a:lstStyle/>
          <a:p>
            <a:pPr algn="ctr">
              <a:lnSpc>
                <a:spcPts val="8322"/>
              </a:lnSpc>
            </a:pPr>
            <a:r>
              <a:rPr lang="en-US" sz="5944" b="true">
                <a:solidFill>
                  <a:srgbClr val="000000"/>
                </a:solidFill>
                <a:latin typeface="Canva Sans Bold"/>
                <a:ea typeface="Canva Sans Bold"/>
                <a:cs typeface="Canva Sans Bold"/>
                <a:sym typeface="Canva Sans Bold"/>
              </a:rPr>
              <a:t>Examples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607592" y="3661805"/>
            <a:ext cx="22247141" cy="1298716"/>
            <a:chOff x="0" y="0"/>
            <a:chExt cx="5302669" cy="309553"/>
          </a:xfrm>
        </p:grpSpPr>
        <p:sp>
          <p:nvSpPr>
            <p:cNvPr name="Freeform 3" id="3"/>
            <p:cNvSpPr/>
            <p:nvPr/>
          </p:nvSpPr>
          <p:spPr>
            <a:xfrm flipH="false" flipV="false" rot="0">
              <a:off x="0" y="0"/>
              <a:ext cx="5302669" cy="309553"/>
            </a:xfrm>
            <a:custGeom>
              <a:avLst/>
              <a:gdLst/>
              <a:ahLst/>
              <a:cxnLst/>
              <a:rect r="r" b="b" t="t" l="l"/>
              <a:pathLst>
                <a:path h="309553" w="5302669">
                  <a:moveTo>
                    <a:pt x="0" y="0"/>
                  </a:moveTo>
                  <a:lnTo>
                    <a:pt x="5302669" y="0"/>
                  </a:lnTo>
                  <a:lnTo>
                    <a:pt x="5302669"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34765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6" id="6"/>
          <p:cNvPicPr>
            <a:picLocks noChangeAspect="true"/>
          </p:cNvPicPr>
          <p:nvPr/>
        </p:nvPicPr>
        <p:blipFill>
          <a:blip r:embed="rId4"/>
          <a:srcRect l="0" t="0" r="0" b="0"/>
          <a:stretch>
            <a:fillRect/>
          </a:stretch>
        </p:blipFill>
        <p:spPr>
          <a:xfrm flipH="false" flipV="false" rot="0">
            <a:off x="1213069" y="1938953"/>
            <a:ext cx="4712027" cy="6119516"/>
          </a:xfrm>
          <a:prstGeom prst="rect">
            <a:avLst/>
          </a:prstGeom>
        </p:spPr>
      </p:pic>
      <p:sp>
        <p:nvSpPr>
          <p:cNvPr name="Freeform 7" id="7"/>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054361" y="2448814"/>
            <a:ext cx="6700964" cy="1263932"/>
          </a:xfrm>
          <a:prstGeom prst="rect">
            <a:avLst/>
          </a:prstGeom>
        </p:spPr>
        <p:txBody>
          <a:bodyPr anchor="t" rtlCol="false" tIns="0" lIns="0" bIns="0" rIns="0">
            <a:spAutoFit/>
          </a:bodyPr>
          <a:lstStyle/>
          <a:p>
            <a:pPr algn="l">
              <a:lnSpc>
                <a:spcPts val="9894"/>
              </a:lnSpc>
            </a:pPr>
            <a:r>
              <a:rPr lang="en-US" sz="8913">
                <a:solidFill>
                  <a:srgbClr val="3428BA"/>
                </a:solidFill>
                <a:latin typeface="Anton"/>
                <a:ea typeface="Anton"/>
                <a:cs typeface="Anton"/>
                <a:sym typeface="Anton"/>
              </a:rPr>
              <a:t>TYPES OF CLOUD</a:t>
            </a:r>
          </a:p>
        </p:txBody>
      </p:sp>
      <p:sp>
        <p:nvSpPr>
          <p:cNvPr name="TextBox 9" id="9"/>
          <p:cNvSpPr txBox="true"/>
          <p:nvPr/>
        </p:nvSpPr>
        <p:spPr>
          <a:xfrm rot="0">
            <a:off x="10086934" y="3747530"/>
            <a:ext cx="6700964" cy="1263932"/>
          </a:xfrm>
          <a:prstGeom prst="rect">
            <a:avLst/>
          </a:prstGeom>
        </p:spPr>
        <p:txBody>
          <a:bodyPr anchor="t" rtlCol="false" tIns="0" lIns="0" bIns="0" rIns="0">
            <a:spAutoFit/>
          </a:bodyPr>
          <a:lstStyle/>
          <a:p>
            <a:pPr algn="l">
              <a:lnSpc>
                <a:spcPts val="9894"/>
              </a:lnSpc>
            </a:pPr>
            <a:r>
              <a:rPr lang="en-US" sz="8913">
                <a:solidFill>
                  <a:srgbClr val="FFFFFF"/>
                </a:solidFill>
                <a:latin typeface="Anton"/>
                <a:ea typeface="Anton"/>
                <a:cs typeface="Anton"/>
                <a:sym typeface="Anton"/>
              </a:rPr>
              <a:t>COMPUTING</a:t>
            </a:r>
          </a:p>
        </p:txBody>
      </p:sp>
      <p:sp>
        <p:nvSpPr>
          <p:cNvPr name="TextBox 10" id="10"/>
          <p:cNvSpPr txBox="true"/>
          <p:nvPr/>
        </p:nvSpPr>
        <p:spPr>
          <a:xfrm rot="0">
            <a:off x="9675156" y="5668148"/>
            <a:ext cx="7204939" cy="3695166"/>
          </a:xfrm>
          <a:prstGeom prst="rect">
            <a:avLst/>
          </a:prstGeom>
        </p:spPr>
        <p:txBody>
          <a:bodyPr anchor="t" rtlCol="false" tIns="0" lIns="0" bIns="0" rIns="0">
            <a:spAutoFit/>
          </a:bodyPr>
          <a:lstStyle/>
          <a:p>
            <a:pPr algn="ctr">
              <a:lnSpc>
                <a:spcPts val="7379"/>
              </a:lnSpc>
            </a:pPr>
            <a:r>
              <a:rPr lang="en-US" sz="5271">
                <a:solidFill>
                  <a:srgbClr val="000000"/>
                </a:solidFill>
                <a:latin typeface="Canva Sans"/>
                <a:ea typeface="Canva Sans"/>
                <a:cs typeface="Canva Sans"/>
                <a:sym typeface="Canva Sans"/>
              </a:rPr>
              <a:t>Public cloud</a:t>
            </a:r>
          </a:p>
          <a:p>
            <a:pPr algn="ctr">
              <a:lnSpc>
                <a:spcPts val="7379"/>
              </a:lnSpc>
            </a:pPr>
            <a:r>
              <a:rPr lang="en-US" sz="5271">
                <a:solidFill>
                  <a:srgbClr val="000000"/>
                </a:solidFill>
                <a:latin typeface="Canva Sans"/>
                <a:ea typeface="Canva Sans"/>
                <a:cs typeface="Canva Sans"/>
                <a:sym typeface="Canva Sans"/>
              </a:rPr>
              <a:t>Private Cloud</a:t>
            </a:r>
          </a:p>
          <a:p>
            <a:pPr algn="ctr">
              <a:lnSpc>
                <a:spcPts val="7379"/>
              </a:lnSpc>
            </a:pPr>
            <a:r>
              <a:rPr lang="en-US" sz="5271">
                <a:solidFill>
                  <a:srgbClr val="000000"/>
                </a:solidFill>
                <a:latin typeface="Canva Sans"/>
                <a:ea typeface="Canva Sans"/>
                <a:cs typeface="Canva Sans"/>
                <a:sym typeface="Canva Sans"/>
              </a:rPr>
              <a:t>Community Cloud</a:t>
            </a:r>
          </a:p>
          <a:p>
            <a:pPr algn="ctr">
              <a:lnSpc>
                <a:spcPts val="7379"/>
              </a:lnSpc>
              <a:spcBef>
                <a:spcPct val="0"/>
              </a:spcBef>
            </a:pPr>
            <a:r>
              <a:rPr lang="en-US" sz="5271">
                <a:solidFill>
                  <a:srgbClr val="000000"/>
                </a:solidFill>
                <a:latin typeface="Canva Sans"/>
                <a:ea typeface="Canva Sans"/>
                <a:cs typeface="Canva Sans"/>
                <a:sym typeface="Canva Sans"/>
              </a:rPr>
              <a:t>Hybrid Cloud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898347" y="4293879"/>
            <a:ext cx="22247141" cy="2599093"/>
            <a:chOff x="0" y="0"/>
            <a:chExt cx="5302669" cy="619501"/>
          </a:xfrm>
        </p:grpSpPr>
        <p:sp>
          <p:nvSpPr>
            <p:cNvPr name="Freeform 3" id="3"/>
            <p:cNvSpPr/>
            <p:nvPr/>
          </p:nvSpPr>
          <p:spPr>
            <a:xfrm flipH="false" flipV="false" rot="0">
              <a:off x="0" y="0"/>
              <a:ext cx="5302669" cy="619501"/>
            </a:xfrm>
            <a:custGeom>
              <a:avLst/>
              <a:gdLst/>
              <a:ahLst/>
              <a:cxnLst/>
              <a:rect r="r" b="b" t="t" l="l"/>
              <a:pathLst>
                <a:path h="619501" w="5302669">
                  <a:moveTo>
                    <a:pt x="0" y="0"/>
                  </a:moveTo>
                  <a:lnTo>
                    <a:pt x="5302669" y="0"/>
                  </a:lnTo>
                  <a:lnTo>
                    <a:pt x="5302669" y="619501"/>
                  </a:lnTo>
                  <a:lnTo>
                    <a:pt x="0" y="619501"/>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65760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7955188" y="3958094"/>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7" id="7"/>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329344" y="660436"/>
            <a:ext cx="3518635" cy="3518635"/>
          </a:xfrm>
          <a:custGeom>
            <a:avLst/>
            <a:gdLst/>
            <a:ahLst/>
            <a:cxnLst/>
            <a:rect r="r" b="b" t="t" l="l"/>
            <a:pathLst>
              <a:path h="3518635" w="3518635">
                <a:moveTo>
                  <a:pt x="0" y="0"/>
                </a:moveTo>
                <a:lnTo>
                  <a:pt x="3518635" y="0"/>
                </a:lnTo>
                <a:lnTo>
                  <a:pt x="3518635" y="3518635"/>
                </a:lnTo>
                <a:lnTo>
                  <a:pt x="0" y="35186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851707" y="4607262"/>
            <a:ext cx="13451994" cy="1916051"/>
          </a:xfrm>
          <a:prstGeom prst="rect">
            <a:avLst/>
          </a:prstGeom>
        </p:spPr>
        <p:txBody>
          <a:bodyPr anchor="t" rtlCol="false" tIns="0" lIns="0" bIns="0" rIns="0">
            <a:spAutoFit/>
          </a:bodyPr>
          <a:lstStyle/>
          <a:p>
            <a:pPr algn="ctr">
              <a:lnSpc>
                <a:spcPts val="3065"/>
              </a:lnSpc>
              <a:spcBef>
                <a:spcPct val="0"/>
              </a:spcBef>
            </a:pPr>
            <a:r>
              <a:rPr lang="en-US" sz="2189">
                <a:solidFill>
                  <a:srgbClr val="FFFFFF"/>
                </a:solidFill>
                <a:latin typeface="Poppins"/>
                <a:ea typeface="Poppins"/>
                <a:cs typeface="Poppins"/>
                <a:sym typeface="Poppins"/>
              </a:rPr>
              <a:t>Public cloud refers to a type of cloud computing deployment model in which cloud services and infrastructure are provided and managed by third-party service providers and made available to the general public over the internet. In a public cloud, multiple organizations or users share the same pool of computing resources, such as virtual machines, storage, and networking infrastructure.</a:t>
            </a:r>
          </a:p>
        </p:txBody>
      </p:sp>
      <p:sp>
        <p:nvSpPr>
          <p:cNvPr name="Freeform 10" id="10"/>
          <p:cNvSpPr/>
          <p:nvPr/>
        </p:nvSpPr>
        <p:spPr>
          <a:xfrm flipH="false" flipV="false" rot="0">
            <a:off x="-2487975" y="6523313"/>
            <a:ext cx="5794139" cy="5794139"/>
          </a:xfrm>
          <a:custGeom>
            <a:avLst/>
            <a:gdLst/>
            <a:ahLst/>
            <a:cxnLst/>
            <a:rect r="r" b="b" t="t" l="l"/>
            <a:pathLst>
              <a:path h="5794139" w="5794139">
                <a:moveTo>
                  <a:pt x="0" y="0"/>
                </a:moveTo>
                <a:lnTo>
                  <a:pt x="5794139" y="0"/>
                </a:lnTo>
                <a:lnTo>
                  <a:pt x="5794139" y="5794139"/>
                </a:lnTo>
                <a:lnTo>
                  <a:pt x="0" y="57941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4392042" y="498511"/>
            <a:ext cx="9666363" cy="2925219"/>
          </a:xfrm>
          <a:prstGeom prst="rect">
            <a:avLst/>
          </a:prstGeom>
        </p:spPr>
        <p:txBody>
          <a:bodyPr anchor="t" rtlCol="false" tIns="0" lIns="0" bIns="0" rIns="0">
            <a:spAutoFit/>
          </a:bodyPr>
          <a:lstStyle/>
          <a:p>
            <a:pPr algn="ctr">
              <a:lnSpc>
                <a:spcPts val="11747"/>
              </a:lnSpc>
            </a:pPr>
            <a:r>
              <a:rPr lang="en-US" sz="8391">
                <a:solidFill>
                  <a:srgbClr val="3428BA"/>
                </a:solidFill>
                <a:latin typeface="Anton"/>
                <a:ea typeface="Anton"/>
                <a:cs typeface="Anton"/>
                <a:sym typeface="Anton"/>
              </a:rPr>
              <a:t>PUBLIC CLOUD</a:t>
            </a:r>
          </a:p>
          <a:p>
            <a:pPr algn="ctr">
              <a:lnSpc>
                <a:spcPts val="11747"/>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DAGSiVpQRcM</dc:identifier>
  <dcterms:modified xsi:type="dcterms:W3CDTF">2011-08-01T06:04:30Z</dcterms:modified>
  <cp:revision>1</cp:revision>
  <dc:title>The Impact of Cutting Edge Technology</dc:title>
</cp:coreProperties>
</file>